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93" r:id="rId2"/>
    <p:sldId id="294" r:id="rId3"/>
    <p:sldId id="272" r:id="rId4"/>
    <p:sldId id="284" r:id="rId5"/>
    <p:sldId id="280" r:id="rId6"/>
    <p:sldId id="285" r:id="rId7"/>
    <p:sldId id="282" r:id="rId8"/>
    <p:sldId id="283" r:id="rId9"/>
    <p:sldId id="286" r:id="rId10"/>
    <p:sldId id="287" r:id="rId11"/>
    <p:sldId id="288" r:id="rId12"/>
    <p:sldId id="289" r:id="rId13"/>
    <p:sldId id="291" r:id="rId14"/>
    <p:sldId id="281" r:id="rId15"/>
    <p:sldId id="290" r:id="rId16"/>
    <p:sldId id="256" r:id="rId17"/>
    <p:sldId id="292" r:id="rId18"/>
    <p:sldId id="273" r:id="rId19"/>
    <p:sldId id="299" r:id="rId20"/>
    <p:sldId id="298" r:id="rId21"/>
    <p:sldId id="300" r:id="rId22"/>
    <p:sldId id="295" r:id="rId23"/>
    <p:sldId id="297" r:id="rId24"/>
    <p:sldId id="301" r:id="rId25"/>
    <p:sldId id="296" r:id="rId26"/>
  </p:sldIdLst>
  <p:sldSz cx="9144000" cy="5143500" type="screen16x9"/>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0" d="100"/>
          <a:sy n="130" d="100"/>
        </p:scale>
        <p:origin x="106"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732FF62E-8D1E-4B5E-9728-9578D4289A08}" type="datetimeFigureOut">
              <a:rPr lang="en-AU" smtClean="0"/>
              <a:t>04/09/2024</a:t>
            </a:fld>
            <a:endParaRPr lang="en-AU"/>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63B5FEEC-ECFE-48EA-97C7-6C464E54F568}" type="slidenum">
              <a:rPr lang="en-AU" smtClean="0"/>
              <a:t>‹#›</a:t>
            </a:fld>
            <a:endParaRPr lang="en-AU"/>
          </a:p>
        </p:txBody>
      </p:sp>
    </p:spTree>
    <p:extLst>
      <p:ext uri="{BB962C8B-B14F-4D97-AF65-F5344CB8AC3E}">
        <p14:creationId xmlns:p14="http://schemas.microsoft.com/office/powerpoint/2010/main" val="346511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6DA8198-B641-4264-9CF9-0DE2DA7A6495}" type="datetimeFigureOut">
              <a:rPr lang="en-AU" smtClean="0"/>
              <a:t>26/08/2024</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A995730-9209-4A8B-A6CE-AB723CD8A159}" type="slidenum">
              <a:rPr lang="en-AU" smtClean="0"/>
              <a:t>‹#›</a:t>
            </a:fld>
            <a:endParaRPr lang="en-AU"/>
          </a:p>
        </p:txBody>
      </p:sp>
    </p:spTree>
    <p:extLst>
      <p:ext uri="{BB962C8B-B14F-4D97-AF65-F5344CB8AC3E}">
        <p14:creationId xmlns:p14="http://schemas.microsoft.com/office/powerpoint/2010/main" val="2511925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While no planning approval is required for exempt development, other Council approval may be required</a:t>
            </a:r>
          </a:p>
        </p:txBody>
      </p:sp>
      <p:sp>
        <p:nvSpPr>
          <p:cNvPr id="4" name="Slide Number Placeholder 3"/>
          <p:cNvSpPr>
            <a:spLocks noGrp="1"/>
          </p:cNvSpPr>
          <p:nvPr>
            <p:ph type="sldNum" sz="quarter" idx="5"/>
          </p:nvPr>
        </p:nvSpPr>
        <p:spPr/>
        <p:txBody>
          <a:bodyPr/>
          <a:lstStyle/>
          <a:p>
            <a:fld id="{BA995730-9209-4A8B-A6CE-AB723CD8A159}" type="slidenum">
              <a:rPr lang="en-AU" smtClean="0"/>
              <a:t>4</a:t>
            </a:fld>
            <a:endParaRPr lang="en-AU"/>
          </a:p>
        </p:txBody>
      </p:sp>
    </p:spTree>
    <p:extLst>
      <p:ext uri="{BB962C8B-B14F-4D97-AF65-F5344CB8AC3E}">
        <p14:creationId xmlns:p14="http://schemas.microsoft.com/office/powerpoint/2010/main" val="345332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Again may need Council approval for food safety, sewage and waste</a:t>
            </a:r>
          </a:p>
        </p:txBody>
      </p:sp>
      <p:sp>
        <p:nvSpPr>
          <p:cNvPr id="4" name="Slide Number Placeholder 3"/>
          <p:cNvSpPr>
            <a:spLocks noGrp="1"/>
          </p:cNvSpPr>
          <p:nvPr>
            <p:ph type="sldNum" sz="quarter" idx="5"/>
          </p:nvPr>
        </p:nvSpPr>
        <p:spPr/>
        <p:txBody>
          <a:bodyPr/>
          <a:lstStyle/>
          <a:p>
            <a:fld id="{BA995730-9209-4A8B-A6CE-AB723CD8A159}" type="slidenum">
              <a:rPr lang="en-AU" smtClean="0"/>
              <a:t>13</a:t>
            </a:fld>
            <a:endParaRPr lang="en-AU"/>
          </a:p>
        </p:txBody>
      </p:sp>
    </p:spTree>
    <p:extLst>
      <p:ext uri="{BB962C8B-B14F-4D97-AF65-F5344CB8AC3E}">
        <p14:creationId xmlns:p14="http://schemas.microsoft.com/office/powerpoint/2010/main" val="63366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Council has a DCP Chapter ‘Rural and Nature-based Tourism’ that details the requirements for tourism development that requires a DA</a:t>
            </a:r>
          </a:p>
        </p:txBody>
      </p:sp>
      <p:sp>
        <p:nvSpPr>
          <p:cNvPr id="4" name="Slide Number Placeholder 3"/>
          <p:cNvSpPr>
            <a:spLocks noGrp="1"/>
          </p:cNvSpPr>
          <p:nvPr>
            <p:ph type="sldNum" sz="quarter" idx="5"/>
          </p:nvPr>
        </p:nvSpPr>
        <p:spPr/>
        <p:txBody>
          <a:bodyPr/>
          <a:lstStyle/>
          <a:p>
            <a:fld id="{BA995730-9209-4A8B-A6CE-AB723CD8A159}" type="slidenum">
              <a:rPr lang="en-AU" smtClean="0"/>
              <a:t>14</a:t>
            </a:fld>
            <a:endParaRPr lang="en-AU"/>
          </a:p>
        </p:txBody>
      </p:sp>
    </p:spTree>
    <p:extLst>
      <p:ext uri="{BB962C8B-B14F-4D97-AF65-F5344CB8AC3E}">
        <p14:creationId xmlns:p14="http://schemas.microsoft.com/office/powerpoint/2010/main" val="1263144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Council endorsed, scheduled for 2025</a:t>
            </a:r>
          </a:p>
        </p:txBody>
      </p:sp>
      <p:sp>
        <p:nvSpPr>
          <p:cNvPr id="4" name="Slide Number Placeholder 3"/>
          <p:cNvSpPr>
            <a:spLocks noGrp="1"/>
          </p:cNvSpPr>
          <p:nvPr>
            <p:ph type="sldNum" sz="quarter" idx="5"/>
          </p:nvPr>
        </p:nvSpPr>
        <p:spPr/>
        <p:txBody>
          <a:bodyPr/>
          <a:lstStyle/>
          <a:p>
            <a:fld id="{BA995730-9209-4A8B-A6CE-AB723CD8A159}" type="slidenum">
              <a:rPr lang="en-AU" smtClean="0"/>
              <a:t>15</a:t>
            </a:fld>
            <a:endParaRPr lang="en-AU"/>
          </a:p>
        </p:txBody>
      </p:sp>
    </p:spTree>
    <p:extLst>
      <p:ext uri="{BB962C8B-B14F-4D97-AF65-F5344CB8AC3E}">
        <p14:creationId xmlns:p14="http://schemas.microsoft.com/office/powerpoint/2010/main" val="1913327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 liquor licence is required to sell alcohol in most situations, however there are some limited circumstances when a licence is not needed.</a:t>
            </a:r>
          </a:p>
          <a:p>
            <a:r>
              <a:rPr lang="en-AU"/>
              <a:t>B&amp;Bs/farm stays are exempt if no public restaurant.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f you provide non-potable (town) water to guests or cook with it you will be required to have a NSW Health approved Quality Assurance Plan for a private water supply.</a:t>
            </a:r>
          </a:p>
          <a:p>
            <a:endParaRPr lang="en-AU"/>
          </a:p>
        </p:txBody>
      </p:sp>
      <p:sp>
        <p:nvSpPr>
          <p:cNvPr id="4" name="Slide Number Placeholder 3"/>
          <p:cNvSpPr>
            <a:spLocks noGrp="1"/>
          </p:cNvSpPr>
          <p:nvPr>
            <p:ph type="sldNum" sz="quarter" idx="5"/>
          </p:nvPr>
        </p:nvSpPr>
        <p:spPr/>
        <p:txBody>
          <a:bodyPr/>
          <a:lstStyle/>
          <a:p>
            <a:fld id="{BA995730-9209-4A8B-A6CE-AB723CD8A159}" type="slidenum">
              <a:rPr lang="en-AU" smtClean="0"/>
              <a:t>18</a:t>
            </a:fld>
            <a:endParaRPr lang="en-AU"/>
          </a:p>
        </p:txBody>
      </p:sp>
    </p:spTree>
    <p:extLst>
      <p:ext uri="{BB962C8B-B14F-4D97-AF65-F5344CB8AC3E}">
        <p14:creationId xmlns:p14="http://schemas.microsoft.com/office/powerpoint/2010/main" val="292585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 liquor licence is required to sell alcohol in most situations, however there are some limited circumstances when a licence is not needed.</a:t>
            </a:r>
          </a:p>
          <a:p>
            <a:r>
              <a:rPr lang="en-AU"/>
              <a:t>B&amp;Bs/farm stays are exempt if no public restaurant.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f you provide non-potable (town) water to guests or cook with it you will be required to have a NSW Health approved Quality Assurance Plan for a private water supply.</a:t>
            </a:r>
          </a:p>
          <a:p>
            <a:endParaRPr lang="en-AU"/>
          </a:p>
        </p:txBody>
      </p:sp>
      <p:sp>
        <p:nvSpPr>
          <p:cNvPr id="4" name="Slide Number Placeholder 3"/>
          <p:cNvSpPr>
            <a:spLocks noGrp="1"/>
          </p:cNvSpPr>
          <p:nvPr>
            <p:ph type="sldNum" sz="quarter" idx="5"/>
          </p:nvPr>
        </p:nvSpPr>
        <p:spPr/>
        <p:txBody>
          <a:bodyPr/>
          <a:lstStyle/>
          <a:p>
            <a:fld id="{BA995730-9209-4A8B-A6CE-AB723CD8A159}" type="slidenum">
              <a:rPr lang="en-AU" smtClean="0"/>
              <a:t>19</a:t>
            </a:fld>
            <a:endParaRPr lang="en-AU"/>
          </a:p>
        </p:txBody>
      </p:sp>
    </p:spTree>
    <p:extLst>
      <p:ext uri="{BB962C8B-B14F-4D97-AF65-F5344CB8AC3E}">
        <p14:creationId xmlns:p14="http://schemas.microsoft.com/office/powerpoint/2010/main" val="3235339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 liquor licence is required to sell alcohol in most situations, however there are some limited circumstances when a licence is not needed.</a:t>
            </a:r>
          </a:p>
          <a:p>
            <a:r>
              <a:rPr lang="en-AU"/>
              <a:t>B&amp;Bs/farm stays are exempt if no public restaurant.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f you provide non-potable (town) water to guests or cook with it you will be required to have a NSW Health approved Quality Assurance Plan for a private water supply.</a:t>
            </a:r>
          </a:p>
          <a:p>
            <a:endParaRPr lang="en-AU"/>
          </a:p>
        </p:txBody>
      </p:sp>
      <p:sp>
        <p:nvSpPr>
          <p:cNvPr id="4" name="Slide Number Placeholder 3"/>
          <p:cNvSpPr>
            <a:spLocks noGrp="1"/>
          </p:cNvSpPr>
          <p:nvPr>
            <p:ph type="sldNum" sz="quarter" idx="5"/>
          </p:nvPr>
        </p:nvSpPr>
        <p:spPr/>
        <p:txBody>
          <a:bodyPr/>
          <a:lstStyle/>
          <a:p>
            <a:fld id="{BA995730-9209-4A8B-A6CE-AB723CD8A159}" type="slidenum">
              <a:rPr lang="en-AU" smtClean="0"/>
              <a:t>20</a:t>
            </a:fld>
            <a:endParaRPr lang="en-AU"/>
          </a:p>
        </p:txBody>
      </p:sp>
    </p:spTree>
    <p:extLst>
      <p:ext uri="{BB962C8B-B14F-4D97-AF65-F5344CB8AC3E}">
        <p14:creationId xmlns:p14="http://schemas.microsoft.com/office/powerpoint/2010/main" val="2186407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 liquor licence is required to sell alcohol in most situations, however there are some limited circumstances when a licence is not needed.</a:t>
            </a:r>
          </a:p>
          <a:p>
            <a:r>
              <a:rPr lang="en-AU"/>
              <a:t>B&amp;Bs/farm stays are exempt if no public restaurant.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f you provide non-potable (town) water to guests or cook with it you will be required to have a NSW Health approved Quality Assurance Plan for a private water supply.</a:t>
            </a:r>
          </a:p>
          <a:p>
            <a:endParaRPr lang="en-AU"/>
          </a:p>
        </p:txBody>
      </p:sp>
      <p:sp>
        <p:nvSpPr>
          <p:cNvPr id="4" name="Slide Number Placeholder 3"/>
          <p:cNvSpPr>
            <a:spLocks noGrp="1"/>
          </p:cNvSpPr>
          <p:nvPr>
            <p:ph type="sldNum" sz="quarter" idx="5"/>
          </p:nvPr>
        </p:nvSpPr>
        <p:spPr/>
        <p:txBody>
          <a:bodyPr/>
          <a:lstStyle/>
          <a:p>
            <a:fld id="{BA995730-9209-4A8B-A6CE-AB723CD8A159}" type="slidenum">
              <a:rPr lang="en-AU" smtClean="0"/>
              <a:t>21</a:t>
            </a:fld>
            <a:endParaRPr lang="en-AU"/>
          </a:p>
        </p:txBody>
      </p:sp>
    </p:spTree>
    <p:extLst>
      <p:ext uri="{BB962C8B-B14F-4D97-AF65-F5344CB8AC3E}">
        <p14:creationId xmlns:p14="http://schemas.microsoft.com/office/powerpoint/2010/main" val="3573663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 liquor licence is required to sell alcohol in most situations, however there are some limited circumstances when a licence is not needed.</a:t>
            </a:r>
          </a:p>
          <a:p>
            <a:r>
              <a:rPr lang="en-AU"/>
              <a:t>B&amp;Bs/farm stays are exempt if no public restaurant.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f you provide non-potable (town) water to guests or cook with it you will be required to have a NSW Health approved Quality Assurance Plan for a private water supply.</a:t>
            </a:r>
          </a:p>
          <a:p>
            <a:endParaRPr lang="en-AU"/>
          </a:p>
        </p:txBody>
      </p:sp>
      <p:sp>
        <p:nvSpPr>
          <p:cNvPr id="4" name="Slide Number Placeholder 3"/>
          <p:cNvSpPr>
            <a:spLocks noGrp="1"/>
          </p:cNvSpPr>
          <p:nvPr>
            <p:ph type="sldNum" sz="quarter" idx="5"/>
          </p:nvPr>
        </p:nvSpPr>
        <p:spPr/>
        <p:txBody>
          <a:bodyPr/>
          <a:lstStyle/>
          <a:p>
            <a:fld id="{BA995730-9209-4A8B-A6CE-AB723CD8A159}" type="slidenum">
              <a:rPr lang="en-AU" smtClean="0"/>
              <a:t>22</a:t>
            </a:fld>
            <a:endParaRPr lang="en-AU"/>
          </a:p>
        </p:txBody>
      </p:sp>
    </p:spTree>
    <p:extLst>
      <p:ext uri="{BB962C8B-B14F-4D97-AF65-F5344CB8AC3E}">
        <p14:creationId xmlns:p14="http://schemas.microsoft.com/office/powerpoint/2010/main" val="372697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 liquor licence is required to sell alcohol in most situations, however there are some limited circumstances when a licence is not needed.</a:t>
            </a:r>
          </a:p>
          <a:p>
            <a:r>
              <a:rPr lang="en-AU"/>
              <a:t>B&amp;Bs/farm stays are exempt if no public restaurant.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f you provide non-potable (town) water to guests or cook with it you will be required to have a NSW Health approved Quality Assurance Plan for a private water supply.</a:t>
            </a:r>
          </a:p>
          <a:p>
            <a:endParaRPr lang="en-AU"/>
          </a:p>
        </p:txBody>
      </p:sp>
      <p:sp>
        <p:nvSpPr>
          <p:cNvPr id="4" name="Slide Number Placeholder 3"/>
          <p:cNvSpPr>
            <a:spLocks noGrp="1"/>
          </p:cNvSpPr>
          <p:nvPr>
            <p:ph type="sldNum" sz="quarter" idx="5"/>
          </p:nvPr>
        </p:nvSpPr>
        <p:spPr/>
        <p:txBody>
          <a:bodyPr/>
          <a:lstStyle/>
          <a:p>
            <a:fld id="{BA995730-9209-4A8B-A6CE-AB723CD8A159}" type="slidenum">
              <a:rPr lang="en-AU" smtClean="0"/>
              <a:t>23</a:t>
            </a:fld>
            <a:endParaRPr lang="en-AU"/>
          </a:p>
        </p:txBody>
      </p:sp>
    </p:spTree>
    <p:extLst>
      <p:ext uri="{BB962C8B-B14F-4D97-AF65-F5344CB8AC3E}">
        <p14:creationId xmlns:p14="http://schemas.microsoft.com/office/powerpoint/2010/main" val="279040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 liquor licence is required to sell alcohol in most situations, however there are some limited circumstances when a licence is not needed.</a:t>
            </a:r>
          </a:p>
          <a:p>
            <a:r>
              <a:rPr lang="en-AU"/>
              <a:t>B&amp;Bs/farm stays are exempt if no public restaurant.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f you provide non-potable (town) water to guests or cook with it you will be required to have a NSW Health approved Quality Assurance Plan for a private water supply.</a:t>
            </a:r>
          </a:p>
          <a:p>
            <a:endParaRPr lang="en-AU"/>
          </a:p>
        </p:txBody>
      </p:sp>
      <p:sp>
        <p:nvSpPr>
          <p:cNvPr id="4" name="Slide Number Placeholder 3"/>
          <p:cNvSpPr>
            <a:spLocks noGrp="1"/>
          </p:cNvSpPr>
          <p:nvPr>
            <p:ph type="sldNum" sz="quarter" idx="5"/>
          </p:nvPr>
        </p:nvSpPr>
        <p:spPr/>
        <p:txBody>
          <a:bodyPr/>
          <a:lstStyle/>
          <a:p>
            <a:fld id="{BA995730-9209-4A8B-A6CE-AB723CD8A159}" type="slidenum">
              <a:rPr lang="en-AU" smtClean="0"/>
              <a:t>24</a:t>
            </a:fld>
            <a:endParaRPr lang="en-AU"/>
          </a:p>
        </p:txBody>
      </p:sp>
    </p:spTree>
    <p:extLst>
      <p:ext uri="{BB962C8B-B14F-4D97-AF65-F5344CB8AC3E}">
        <p14:creationId xmlns:p14="http://schemas.microsoft.com/office/powerpoint/2010/main" val="282791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A995730-9209-4A8B-A6CE-AB723CD8A159}" type="slidenum">
              <a:rPr lang="en-AU" smtClean="0"/>
              <a:t>5</a:t>
            </a:fld>
            <a:endParaRPr lang="en-AU"/>
          </a:p>
        </p:txBody>
      </p:sp>
    </p:spTree>
    <p:extLst>
      <p:ext uri="{BB962C8B-B14F-4D97-AF65-F5344CB8AC3E}">
        <p14:creationId xmlns:p14="http://schemas.microsoft.com/office/powerpoint/2010/main" val="3274724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 liquor licence is required to sell alcohol in most situations, however there are some limited circumstances when a licence is not needed.</a:t>
            </a:r>
          </a:p>
          <a:p>
            <a:r>
              <a:rPr lang="en-AU"/>
              <a:t>B&amp;Bs/farm stays are exempt if no public restaurant.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f you provide non-potable (town) water to guests or cook with it you will be required to have a NSW Health approved Quality Assurance Plan for a private water supply.</a:t>
            </a:r>
          </a:p>
          <a:p>
            <a:endParaRPr lang="en-AU"/>
          </a:p>
        </p:txBody>
      </p:sp>
      <p:sp>
        <p:nvSpPr>
          <p:cNvPr id="4" name="Slide Number Placeholder 3"/>
          <p:cNvSpPr>
            <a:spLocks noGrp="1"/>
          </p:cNvSpPr>
          <p:nvPr>
            <p:ph type="sldNum" sz="quarter" idx="5"/>
          </p:nvPr>
        </p:nvSpPr>
        <p:spPr/>
        <p:txBody>
          <a:bodyPr/>
          <a:lstStyle/>
          <a:p>
            <a:fld id="{BA995730-9209-4A8B-A6CE-AB723CD8A159}" type="slidenum">
              <a:rPr lang="en-AU" smtClean="0"/>
              <a:t>25</a:t>
            </a:fld>
            <a:endParaRPr lang="en-AU"/>
          </a:p>
        </p:txBody>
      </p:sp>
    </p:spTree>
    <p:extLst>
      <p:ext uri="{BB962C8B-B14F-4D97-AF65-F5344CB8AC3E}">
        <p14:creationId xmlns:p14="http://schemas.microsoft.com/office/powerpoint/2010/main" val="45188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Requirements for Council under Local Government Act 1993 and NSW Food Act 2003.</a:t>
            </a:r>
          </a:p>
        </p:txBody>
      </p:sp>
      <p:sp>
        <p:nvSpPr>
          <p:cNvPr id="4" name="Slide Number Placeholder 3"/>
          <p:cNvSpPr>
            <a:spLocks noGrp="1"/>
          </p:cNvSpPr>
          <p:nvPr>
            <p:ph type="sldNum" sz="quarter" idx="5"/>
          </p:nvPr>
        </p:nvSpPr>
        <p:spPr/>
        <p:txBody>
          <a:bodyPr/>
          <a:lstStyle/>
          <a:p>
            <a:fld id="{BA995730-9209-4A8B-A6CE-AB723CD8A159}" type="slidenum">
              <a:rPr lang="en-AU" smtClean="0"/>
              <a:t>6</a:t>
            </a:fld>
            <a:endParaRPr lang="en-AU"/>
          </a:p>
        </p:txBody>
      </p:sp>
    </p:spTree>
    <p:extLst>
      <p:ext uri="{BB962C8B-B14F-4D97-AF65-F5344CB8AC3E}">
        <p14:creationId xmlns:p14="http://schemas.microsoft.com/office/powerpoint/2010/main" val="2765817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Must be on a commercial farm and ancillary to the farm</a:t>
            </a:r>
          </a:p>
        </p:txBody>
      </p:sp>
      <p:sp>
        <p:nvSpPr>
          <p:cNvPr id="4" name="Slide Number Placeholder 3"/>
          <p:cNvSpPr>
            <a:spLocks noGrp="1"/>
          </p:cNvSpPr>
          <p:nvPr>
            <p:ph type="sldNum" sz="quarter" idx="5"/>
          </p:nvPr>
        </p:nvSpPr>
        <p:spPr/>
        <p:txBody>
          <a:bodyPr/>
          <a:lstStyle/>
          <a:p>
            <a:fld id="{BA995730-9209-4A8B-A6CE-AB723CD8A159}" type="slidenum">
              <a:rPr lang="en-AU" smtClean="0"/>
              <a:t>7</a:t>
            </a:fld>
            <a:endParaRPr lang="en-AU"/>
          </a:p>
        </p:txBody>
      </p:sp>
    </p:spTree>
    <p:extLst>
      <p:ext uri="{BB962C8B-B14F-4D97-AF65-F5344CB8AC3E}">
        <p14:creationId xmlns:p14="http://schemas.microsoft.com/office/powerpoint/2010/main" val="70885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Again, requirements of Local Government Act and Food Act mean that you will need Council approval for selling food, sewage, water and waste, even if exempt development.</a:t>
            </a:r>
          </a:p>
        </p:txBody>
      </p:sp>
      <p:sp>
        <p:nvSpPr>
          <p:cNvPr id="4" name="Slide Number Placeholder 3"/>
          <p:cNvSpPr>
            <a:spLocks noGrp="1"/>
          </p:cNvSpPr>
          <p:nvPr>
            <p:ph type="sldNum" sz="quarter" idx="5"/>
          </p:nvPr>
        </p:nvSpPr>
        <p:spPr/>
        <p:txBody>
          <a:bodyPr/>
          <a:lstStyle/>
          <a:p>
            <a:fld id="{BA995730-9209-4A8B-A6CE-AB723CD8A159}" type="slidenum">
              <a:rPr lang="en-AU" smtClean="0"/>
              <a:t>8</a:t>
            </a:fld>
            <a:endParaRPr lang="en-AU"/>
          </a:p>
        </p:txBody>
      </p:sp>
    </p:spTree>
    <p:extLst>
      <p:ext uri="{BB962C8B-B14F-4D97-AF65-F5344CB8AC3E}">
        <p14:creationId xmlns:p14="http://schemas.microsoft.com/office/powerpoint/2010/main" val="3018397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activities must be on a commercial farm, and ancillary to the farm.</a:t>
            </a:r>
          </a:p>
        </p:txBody>
      </p:sp>
      <p:sp>
        <p:nvSpPr>
          <p:cNvPr id="4" name="Slide Number Placeholder 3"/>
          <p:cNvSpPr>
            <a:spLocks noGrp="1"/>
          </p:cNvSpPr>
          <p:nvPr>
            <p:ph type="sldNum" sz="quarter" idx="5"/>
          </p:nvPr>
        </p:nvSpPr>
        <p:spPr/>
        <p:txBody>
          <a:bodyPr/>
          <a:lstStyle/>
          <a:p>
            <a:fld id="{BA995730-9209-4A8B-A6CE-AB723CD8A159}" type="slidenum">
              <a:rPr lang="en-AU" smtClean="0"/>
              <a:t>9</a:t>
            </a:fld>
            <a:endParaRPr lang="en-AU"/>
          </a:p>
        </p:txBody>
      </p:sp>
    </p:spTree>
    <p:extLst>
      <p:ext uri="{BB962C8B-B14F-4D97-AF65-F5344CB8AC3E}">
        <p14:creationId xmlns:p14="http://schemas.microsoft.com/office/powerpoint/2010/main" val="1009059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Again may need Council approval for food safety, sewage and waste</a:t>
            </a:r>
          </a:p>
        </p:txBody>
      </p:sp>
      <p:sp>
        <p:nvSpPr>
          <p:cNvPr id="4" name="Slide Number Placeholder 3"/>
          <p:cNvSpPr>
            <a:spLocks noGrp="1"/>
          </p:cNvSpPr>
          <p:nvPr>
            <p:ph type="sldNum" sz="quarter" idx="5"/>
          </p:nvPr>
        </p:nvSpPr>
        <p:spPr/>
        <p:txBody>
          <a:bodyPr/>
          <a:lstStyle/>
          <a:p>
            <a:fld id="{BA995730-9209-4A8B-A6CE-AB723CD8A159}" type="slidenum">
              <a:rPr lang="en-AU" smtClean="0"/>
              <a:t>10</a:t>
            </a:fld>
            <a:endParaRPr lang="en-AU"/>
          </a:p>
        </p:txBody>
      </p:sp>
    </p:spTree>
    <p:extLst>
      <p:ext uri="{BB962C8B-B14F-4D97-AF65-F5344CB8AC3E}">
        <p14:creationId xmlns:p14="http://schemas.microsoft.com/office/powerpoint/2010/main" val="3541737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Must be on a commercial farm, and ancillary to the farm</a:t>
            </a:r>
          </a:p>
        </p:txBody>
      </p:sp>
      <p:sp>
        <p:nvSpPr>
          <p:cNvPr id="4" name="Slide Number Placeholder 3"/>
          <p:cNvSpPr>
            <a:spLocks noGrp="1"/>
          </p:cNvSpPr>
          <p:nvPr>
            <p:ph type="sldNum" sz="quarter" idx="5"/>
          </p:nvPr>
        </p:nvSpPr>
        <p:spPr/>
        <p:txBody>
          <a:bodyPr/>
          <a:lstStyle/>
          <a:p>
            <a:fld id="{BA995730-9209-4A8B-A6CE-AB723CD8A159}" type="slidenum">
              <a:rPr lang="en-AU" smtClean="0"/>
              <a:t>11</a:t>
            </a:fld>
            <a:endParaRPr lang="en-AU"/>
          </a:p>
        </p:txBody>
      </p:sp>
    </p:spTree>
    <p:extLst>
      <p:ext uri="{BB962C8B-B14F-4D97-AF65-F5344CB8AC3E}">
        <p14:creationId xmlns:p14="http://schemas.microsoft.com/office/powerpoint/2010/main" val="2765566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Again, may need Council approval for sewage, water and waste. Campgrounds and caravan parks need approval through Local Government Act (s68 certificate)</a:t>
            </a:r>
          </a:p>
        </p:txBody>
      </p:sp>
      <p:sp>
        <p:nvSpPr>
          <p:cNvPr id="4" name="Slide Number Placeholder 3"/>
          <p:cNvSpPr>
            <a:spLocks noGrp="1"/>
          </p:cNvSpPr>
          <p:nvPr>
            <p:ph type="sldNum" sz="quarter" idx="5"/>
          </p:nvPr>
        </p:nvSpPr>
        <p:spPr/>
        <p:txBody>
          <a:bodyPr/>
          <a:lstStyle/>
          <a:p>
            <a:fld id="{BA995730-9209-4A8B-A6CE-AB723CD8A159}" type="slidenum">
              <a:rPr lang="en-AU" smtClean="0"/>
              <a:t>12</a:t>
            </a:fld>
            <a:endParaRPr lang="en-AU"/>
          </a:p>
        </p:txBody>
      </p:sp>
    </p:spTree>
    <p:extLst>
      <p:ext uri="{BB962C8B-B14F-4D97-AF65-F5344CB8AC3E}">
        <p14:creationId xmlns:p14="http://schemas.microsoft.com/office/powerpoint/2010/main" val="278046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60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3AE821-790F-4395-B99B-266BE5A731DB}" type="datetimeFigureOut">
              <a:rPr lang="en-AU" smtClean="0"/>
              <a:t>26/08/2024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DB0CC20-2588-4173-814C-D45619C01A4B}" type="slidenum">
              <a:rPr lang="en-AU" smtClean="0"/>
              <a:t>‹#›</a:t>
            </a:fld>
            <a:endParaRPr lang="en-AU"/>
          </a:p>
        </p:txBody>
      </p:sp>
    </p:spTree>
    <p:extLst>
      <p:ext uri="{BB962C8B-B14F-4D97-AF65-F5344CB8AC3E}">
        <p14:creationId xmlns:p14="http://schemas.microsoft.com/office/powerpoint/2010/main" val="117437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3AE821-790F-4395-B99B-266BE5A731DB}" type="datetimeFigureOut">
              <a:rPr lang="en-AU" smtClean="0"/>
              <a:t>26/08/2024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DB0CC20-2588-4173-814C-D45619C01A4B}" type="slidenum">
              <a:rPr lang="en-AU" smtClean="0"/>
              <a:t>‹#›</a:t>
            </a:fld>
            <a:endParaRPr lang="en-AU"/>
          </a:p>
        </p:txBody>
      </p:sp>
    </p:spTree>
    <p:extLst>
      <p:ext uri="{BB962C8B-B14F-4D97-AF65-F5344CB8AC3E}">
        <p14:creationId xmlns:p14="http://schemas.microsoft.com/office/powerpoint/2010/main" val="301344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3AE821-790F-4395-B99B-266BE5A731DB}" type="datetimeFigureOut">
              <a:rPr lang="en-AU" smtClean="0"/>
              <a:t>26/08/2024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DB0CC20-2588-4173-814C-D45619C01A4B}" type="slidenum">
              <a:rPr lang="en-AU" smtClean="0"/>
              <a:t>‹#›</a:t>
            </a:fld>
            <a:endParaRPr lang="en-AU"/>
          </a:p>
        </p:txBody>
      </p:sp>
    </p:spTree>
    <p:extLst>
      <p:ext uri="{BB962C8B-B14F-4D97-AF65-F5344CB8AC3E}">
        <p14:creationId xmlns:p14="http://schemas.microsoft.com/office/powerpoint/2010/main" val="132222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AE821-790F-4395-B99B-266BE5A731DB}" type="datetimeFigureOut">
              <a:rPr lang="en-AU" smtClean="0"/>
              <a:t>26/08/2024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DB0CC20-2588-4173-814C-D45619C01A4B}" type="slidenum">
              <a:rPr lang="en-AU" smtClean="0"/>
              <a:t>‹#›</a:t>
            </a:fld>
            <a:endParaRPr lang="en-AU"/>
          </a:p>
        </p:txBody>
      </p:sp>
    </p:spTree>
    <p:extLst>
      <p:ext uri="{BB962C8B-B14F-4D97-AF65-F5344CB8AC3E}">
        <p14:creationId xmlns:p14="http://schemas.microsoft.com/office/powerpoint/2010/main" val="444487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3AE821-790F-4395-B99B-266BE5A731DB}" type="datetimeFigureOut">
              <a:rPr lang="en-AU" smtClean="0"/>
              <a:t>26/08/2024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DB0CC20-2588-4173-814C-D45619C01A4B}" type="slidenum">
              <a:rPr lang="en-AU" smtClean="0"/>
              <a:t>‹#›</a:t>
            </a:fld>
            <a:endParaRPr lang="en-AU"/>
          </a:p>
        </p:txBody>
      </p:sp>
    </p:spTree>
    <p:extLst>
      <p:ext uri="{BB962C8B-B14F-4D97-AF65-F5344CB8AC3E}">
        <p14:creationId xmlns:p14="http://schemas.microsoft.com/office/powerpoint/2010/main" val="83038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3AE821-790F-4395-B99B-266BE5A731DB}" type="datetimeFigureOut">
              <a:rPr lang="en-AU" smtClean="0"/>
              <a:t>26/08/2024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DB0CC20-2588-4173-814C-D45619C01A4B}" type="slidenum">
              <a:rPr lang="en-AU" smtClean="0"/>
              <a:t>‹#›</a:t>
            </a:fld>
            <a:endParaRPr lang="en-AU"/>
          </a:p>
        </p:txBody>
      </p:sp>
    </p:spTree>
    <p:extLst>
      <p:ext uri="{BB962C8B-B14F-4D97-AF65-F5344CB8AC3E}">
        <p14:creationId xmlns:p14="http://schemas.microsoft.com/office/powerpoint/2010/main" val="314962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3AE821-790F-4395-B99B-266BE5A731DB}" type="datetimeFigureOut">
              <a:rPr lang="en-AU" smtClean="0"/>
              <a:t>26/08/2024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DB0CC20-2588-4173-814C-D45619C01A4B}" type="slidenum">
              <a:rPr lang="en-AU" smtClean="0"/>
              <a:t>‹#›</a:t>
            </a:fld>
            <a:endParaRPr lang="en-AU"/>
          </a:p>
        </p:txBody>
      </p:sp>
    </p:spTree>
    <p:extLst>
      <p:ext uri="{BB962C8B-B14F-4D97-AF65-F5344CB8AC3E}">
        <p14:creationId xmlns:p14="http://schemas.microsoft.com/office/powerpoint/2010/main" val="154458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AE821-790F-4395-B99B-266BE5A731DB}" type="datetimeFigureOut">
              <a:rPr lang="en-AU" smtClean="0"/>
              <a:t>26/08/2024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DB0CC20-2588-4173-814C-D45619C01A4B}" type="slidenum">
              <a:rPr lang="en-AU" smtClean="0"/>
              <a:t>‹#›</a:t>
            </a:fld>
            <a:endParaRPr lang="en-AU"/>
          </a:p>
        </p:txBody>
      </p:sp>
    </p:spTree>
    <p:extLst>
      <p:ext uri="{BB962C8B-B14F-4D97-AF65-F5344CB8AC3E}">
        <p14:creationId xmlns:p14="http://schemas.microsoft.com/office/powerpoint/2010/main" val="378284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AE821-790F-4395-B99B-266BE5A731DB}" type="datetimeFigureOut">
              <a:rPr lang="en-AU" smtClean="0"/>
              <a:t>26/08/2024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DB0CC20-2588-4173-814C-D45619C01A4B}" type="slidenum">
              <a:rPr lang="en-AU" smtClean="0"/>
              <a:t>‹#›</a:t>
            </a:fld>
            <a:endParaRPr lang="en-AU"/>
          </a:p>
        </p:txBody>
      </p:sp>
    </p:spTree>
    <p:extLst>
      <p:ext uri="{BB962C8B-B14F-4D97-AF65-F5344CB8AC3E}">
        <p14:creationId xmlns:p14="http://schemas.microsoft.com/office/powerpoint/2010/main" val="152722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AE821-790F-4395-B99B-266BE5A731DB}" type="datetimeFigureOut">
              <a:rPr lang="en-AU" smtClean="0"/>
              <a:t>26/08/2024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DB0CC20-2588-4173-814C-D45619C01A4B}" type="slidenum">
              <a:rPr lang="en-AU" smtClean="0"/>
              <a:t>‹#›</a:t>
            </a:fld>
            <a:endParaRPr lang="en-AU"/>
          </a:p>
        </p:txBody>
      </p:sp>
    </p:spTree>
    <p:extLst>
      <p:ext uri="{BB962C8B-B14F-4D97-AF65-F5344CB8AC3E}">
        <p14:creationId xmlns:p14="http://schemas.microsoft.com/office/powerpoint/2010/main" val="104099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AE821-790F-4395-B99B-266BE5A731DB}" type="datetimeFigureOut">
              <a:rPr lang="en-AU" smtClean="0"/>
              <a:t>26/08/2024</a:t>
            </a:fld>
            <a:endParaRPr lang="en-A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B0CC20-2588-4173-814C-D45619C01A4B}" type="slidenum">
              <a:rPr lang="en-AU" smtClean="0"/>
              <a:t>‹#›</a:t>
            </a:fld>
            <a:endParaRPr lang="en-AU"/>
          </a:p>
        </p:txBody>
      </p:sp>
    </p:spTree>
    <p:extLst>
      <p:ext uri="{BB962C8B-B14F-4D97-AF65-F5344CB8AC3E}">
        <p14:creationId xmlns:p14="http://schemas.microsoft.com/office/powerpoint/2010/main" val="3290722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hyperlink" Target="mailto:Business@lismore.nsw.gov.a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mailto:Business@lismore.nsw.gov.au"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258171" y="1286455"/>
            <a:ext cx="5759805" cy="449547"/>
          </a:xfrm>
          <a:prstGeom prst="rect">
            <a:avLst/>
          </a:prstGeom>
        </p:spPr>
        <p:txBody>
          <a:bodyPr wrap="square" lIns="91440" tIns="45720" rIns="91440" bIns="45720" anchor="t">
            <a:spAutoFit/>
          </a:bodyPr>
          <a:lstStyle/>
          <a:p>
            <a:pPr>
              <a:lnSpc>
                <a:spcPts val="2500"/>
              </a:lnSpc>
            </a:pPr>
            <a:r>
              <a:rPr lang="en-AU" sz="4000" b="1" kern="1400">
                <a:solidFill>
                  <a:srgbClr val="007D37"/>
                </a:solidFill>
                <a:latin typeface="Arial"/>
                <a:ea typeface="Times New Roman"/>
                <a:cs typeface="Arial"/>
              </a:rPr>
              <a:t>Agritourism Workshop</a:t>
            </a:r>
            <a:endParaRPr lang="en-AU" sz="4000" b="1" kern="1400">
              <a:solidFill>
                <a:srgbClr val="007D37"/>
              </a:solidFill>
              <a:latin typeface="Arial" panose="020B0604020202020204" pitchFamily="34" charset="0"/>
              <a:ea typeface="Times New Roman"/>
              <a:cs typeface="Arial" panose="020B0604020202020204" pitchFamily="34" charset="0"/>
            </a:endParaRPr>
          </a:p>
        </p:txBody>
      </p:sp>
      <p:sp>
        <p:nvSpPr>
          <p:cNvPr id="8" name="TextBox 7"/>
          <p:cNvSpPr txBox="1"/>
          <p:nvPr/>
        </p:nvSpPr>
        <p:spPr>
          <a:xfrm>
            <a:off x="896327" y="1962725"/>
            <a:ext cx="5121649" cy="3046988"/>
          </a:xfrm>
          <a:prstGeom prst="rect">
            <a:avLst/>
          </a:prstGeom>
          <a:noFill/>
        </p:spPr>
        <p:txBody>
          <a:bodyPr wrap="square" lIns="91440" tIns="45720" rIns="91440" bIns="45720" rtlCol="0" anchor="t">
            <a:spAutoFit/>
          </a:bodyPr>
          <a:lstStyle/>
          <a:p>
            <a:pPr>
              <a:spcBef>
                <a:spcPts val="600"/>
              </a:spcBef>
              <a:buClr>
                <a:srgbClr val="00B050"/>
              </a:buClr>
              <a:buSzPct val="87000"/>
            </a:pPr>
            <a:r>
              <a:rPr lang="en-AU" dirty="0">
                <a:latin typeface="Arial"/>
                <a:cs typeface="Arial"/>
              </a:rPr>
              <a:t>Today's Agenda:</a:t>
            </a:r>
          </a:p>
          <a:p>
            <a:pPr>
              <a:spcBef>
                <a:spcPts val="600"/>
              </a:spcBef>
            </a:pPr>
            <a:r>
              <a:rPr lang="en-AU" dirty="0">
                <a:latin typeface="Arial"/>
                <a:cs typeface="Arial"/>
              </a:rPr>
              <a:t>7.30am - Arrival and breakfast</a:t>
            </a:r>
            <a:endParaRPr lang="en-AU" dirty="0">
              <a:latin typeface="Arial" panose="020B0604020202020204" pitchFamily="34" charset="0"/>
              <a:cs typeface="Arial" panose="020B0604020202020204" pitchFamily="34" charset="0"/>
            </a:endParaRPr>
          </a:p>
          <a:p>
            <a:pPr>
              <a:spcBef>
                <a:spcPts val="600"/>
              </a:spcBef>
            </a:pPr>
            <a:r>
              <a:rPr lang="en-AU" dirty="0">
                <a:latin typeface="Arial"/>
                <a:cs typeface="Arial"/>
              </a:rPr>
              <a:t>7.40am - Welcome and acknowledgement</a:t>
            </a:r>
            <a:endParaRPr lang="en-AU" dirty="0">
              <a:latin typeface="Arial" panose="020B0604020202020204" pitchFamily="34" charset="0"/>
              <a:cs typeface="Arial" panose="020B0604020202020204" pitchFamily="34" charset="0"/>
            </a:endParaRPr>
          </a:p>
          <a:p>
            <a:pPr>
              <a:spcBef>
                <a:spcPts val="600"/>
              </a:spcBef>
            </a:pPr>
            <a:r>
              <a:rPr lang="en-AU" dirty="0">
                <a:solidFill>
                  <a:srgbClr val="000000"/>
                </a:solidFill>
                <a:latin typeface="Arial"/>
                <a:cs typeface="Arial"/>
              </a:rPr>
              <a:t>7.45am - Council Presentation</a:t>
            </a:r>
          </a:p>
          <a:p>
            <a:pPr>
              <a:spcBef>
                <a:spcPts val="600"/>
              </a:spcBef>
            </a:pPr>
            <a:r>
              <a:rPr lang="en-AU" dirty="0">
                <a:solidFill>
                  <a:srgbClr val="000000"/>
                </a:solidFill>
                <a:latin typeface="Arial"/>
                <a:cs typeface="Arial"/>
              </a:rPr>
              <a:t>8.20am - Case Study: Nimbin Valley Dairy </a:t>
            </a:r>
            <a:endParaRPr lang="en-AU" dirty="0">
              <a:solidFill>
                <a:srgbClr val="000000"/>
              </a:solidFill>
              <a:latin typeface="Arial" panose="020B0604020202020204" pitchFamily="34" charset="0"/>
              <a:cs typeface="Arial" panose="020B0604020202020204" pitchFamily="34" charset="0"/>
            </a:endParaRPr>
          </a:p>
          <a:p>
            <a:pPr>
              <a:spcBef>
                <a:spcPts val="600"/>
              </a:spcBef>
            </a:pPr>
            <a:r>
              <a:rPr lang="en-AU" dirty="0">
                <a:solidFill>
                  <a:srgbClr val="000000"/>
                </a:solidFill>
                <a:latin typeface="Arial"/>
                <a:cs typeface="Arial"/>
              </a:rPr>
              <a:t>8.30am - Questions and answers</a:t>
            </a:r>
            <a:endParaRPr lang="en-AU" dirty="0">
              <a:solidFill>
                <a:srgbClr val="000000"/>
              </a:solidFill>
              <a:latin typeface="Arial" panose="020B0604020202020204" pitchFamily="34" charset="0"/>
              <a:cs typeface="Arial" panose="020B0604020202020204" pitchFamily="34" charset="0"/>
            </a:endParaRPr>
          </a:p>
          <a:p>
            <a:pPr>
              <a:spcBef>
                <a:spcPts val="600"/>
              </a:spcBef>
            </a:pPr>
            <a:r>
              <a:rPr lang="en-AU">
                <a:solidFill>
                  <a:srgbClr val="000000"/>
                </a:solidFill>
                <a:latin typeface="Arial"/>
                <a:cs typeface="Arial"/>
              </a:rPr>
              <a:t>9.00am </a:t>
            </a:r>
            <a:r>
              <a:rPr lang="en-AU" dirty="0">
                <a:solidFill>
                  <a:srgbClr val="000000"/>
                </a:solidFill>
                <a:latin typeface="Arial"/>
                <a:cs typeface="Arial"/>
              </a:rPr>
              <a:t>- Close</a:t>
            </a:r>
            <a:endParaRPr lang="en-AU" dirty="0">
              <a:solidFill>
                <a:srgbClr val="000000"/>
              </a:solidFill>
              <a:latin typeface="Arial" panose="020B0604020202020204" pitchFamily="34" charset="0"/>
              <a:cs typeface="Arial" panose="020B0604020202020204" pitchFamily="34" charset="0"/>
            </a:endParaRPr>
          </a:p>
          <a:p>
            <a:pPr marL="800100" lvl="1" indent="-342900" algn="r">
              <a:spcBef>
                <a:spcPts val="600"/>
              </a:spcBef>
              <a:buClr>
                <a:srgbClr val="00B050"/>
              </a:buClr>
              <a:buSzPct val="87000"/>
              <a:buFont typeface="Arial" panose="020B0604020202020204" pitchFamily="34" charset="0"/>
              <a:buChar char="►"/>
            </a:pPr>
            <a:endParaRPr lang="en-AU" sz="1400" dirty="0">
              <a:solidFill>
                <a:srgbClr val="000000"/>
              </a:solidFill>
              <a:latin typeface="Arial" panose="020B0604020202020204" pitchFamily="34" charset="0"/>
              <a:cs typeface="Arial" panose="020B0604020202020204" pitchFamily="34" charset="0"/>
            </a:endParaRPr>
          </a:p>
          <a:p>
            <a:pPr lvl="1" algn="r">
              <a:spcBef>
                <a:spcPts val="600"/>
              </a:spcBef>
              <a:buClr>
                <a:srgbClr val="00B050"/>
              </a:buClr>
              <a:buSzPct val="87000"/>
            </a:pPr>
            <a:endParaRPr lang="en-AU" sz="1200" dirty="0">
              <a:solidFill>
                <a:srgbClr val="FF0000"/>
              </a:solidFill>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DF8D34AF-3102-7AD2-EEEF-A09B845D46C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346"/>
          <a:stretch/>
        </p:blipFill>
        <p:spPr bwMode="auto">
          <a:xfrm>
            <a:off x="6228185" y="0"/>
            <a:ext cx="2915816" cy="2352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rms near Sydney | Family-friendly day trips | Animals galore!">
            <a:extLst>
              <a:ext uri="{FF2B5EF4-FFF2-40B4-BE49-F238E27FC236}">
                <a16:creationId xmlns:a16="http://schemas.microsoft.com/office/drawing/2014/main" id="{7CB39C39-3C1A-F2B7-B472-0DD6E562F1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351"/>
          <a:stretch/>
        </p:blipFill>
        <p:spPr bwMode="auto">
          <a:xfrm>
            <a:off x="6228185" y="2357973"/>
            <a:ext cx="2915814" cy="279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601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323528" y="771550"/>
            <a:ext cx="3528392" cy="400110"/>
          </a:xfrm>
          <a:prstGeom prst="rect">
            <a:avLst/>
          </a:prstGeom>
        </p:spPr>
        <p:txBody>
          <a:bodyPr wrap="square">
            <a:spAutoFit/>
          </a:bodyPr>
          <a:lstStyle/>
          <a:p>
            <a:r>
              <a:rPr lang="en-AU" sz="2000" b="1" kern="1400">
                <a:solidFill>
                  <a:schemeClr val="bg1">
                    <a:lumMod val="50000"/>
                  </a:schemeClr>
                </a:solidFill>
                <a:latin typeface="Arial" panose="020B0604020202020204" pitchFamily="34" charset="0"/>
                <a:ea typeface="Times New Roman"/>
                <a:cs typeface="Calibri"/>
              </a:rPr>
              <a:t>Farm experience premises</a:t>
            </a:r>
          </a:p>
        </p:txBody>
      </p:sp>
      <p:sp>
        <p:nvSpPr>
          <p:cNvPr id="8" name="TextBox 7"/>
          <p:cNvSpPr txBox="1"/>
          <p:nvPr/>
        </p:nvSpPr>
        <p:spPr>
          <a:xfrm>
            <a:off x="323528" y="1203598"/>
            <a:ext cx="3600400" cy="3493264"/>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Exempt development:</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Up to 200m</a:t>
            </a:r>
            <a:r>
              <a:rPr lang="en-AU" sz="1600" baseline="30000">
                <a:solidFill>
                  <a:schemeClr val="bg1">
                    <a:lumMod val="50000"/>
                  </a:schemeClr>
                </a:solidFill>
                <a:latin typeface="Arial" panose="020B0604020202020204" pitchFamily="34" charset="0"/>
                <a:cs typeface="Arial" panose="020B0604020202020204" pitchFamily="34" charset="0"/>
              </a:rPr>
              <a:t>2</a:t>
            </a:r>
            <a:r>
              <a:rPr lang="en-AU" sz="1600">
                <a:solidFill>
                  <a:schemeClr val="bg1">
                    <a:lumMod val="50000"/>
                  </a:schemeClr>
                </a:solidFill>
                <a:latin typeface="Arial" panose="020B0604020202020204" pitchFamily="34" charset="0"/>
                <a:cs typeface="Arial" panose="020B0604020202020204" pitchFamily="34" charset="0"/>
              </a:rPr>
              <a:t> of existing building</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Max 50 visitors</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Complying development:</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A new building up to 200m</a:t>
            </a:r>
            <a:r>
              <a:rPr lang="en-AU" sz="1600" baseline="30000">
                <a:solidFill>
                  <a:schemeClr val="bg1">
                    <a:lumMod val="50000"/>
                  </a:schemeClr>
                </a:solidFill>
                <a:latin typeface="Arial" panose="020B0604020202020204" pitchFamily="34" charset="0"/>
                <a:cs typeface="Arial" panose="020B0604020202020204" pitchFamily="34" charset="0"/>
              </a:rPr>
              <a:t>2</a:t>
            </a:r>
            <a:endParaRPr lang="en-AU" sz="1600">
              <a:solidFill>
                <a:schemeClr val="bg1">
                  <a:lumMod val="50000"/>
                </a:schemeClr>
              </a:solidFill>
              <a:latin typeface="Arial" panose="020B0604020202020204" pitchFamily="34" charset="0"/>
              <a:cs typeface="Arial" panose="020B0604020202020204" pitchFamily="34" charset="0"/>
            </a:endParaRP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Max 50 visitors</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Development application:</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A new building up to 300m</a:t>
            </a:r>
            <a:r>
              <a:rPr lang="en-AU" sz="1600" baseline="30000">
                <a:solidFill>
                  <a:schemeClr val="bg1">
                    <a:lumMod val="50000"/>
                  </a:schemeClr>
                </a:solidFill>
                <a:latin typeface="Arial" panose="020B0604020202020204" pitchFamily="34" charset="0"/>
                <a:cs typeface="Arial" panose="020B0604020202020204" pitchFamily="34" charset="0"/>
              </a:rPr>
              <a:t>2</a:t>
            </a:r>
            <a:endParaRPr lang="en-AU" sz="1600">
              <a:solidFill>
                <a:schemeClr val="bg1">
                  <a:lumMod val="50000"/>
                </a:schemeClr>
              </a:solidFill>
              <a:latin typeface="Arial" panose="020B0604020202020204" pitchFamily="34" charset="0"/>
              <a:cs typeface="Arial" panose="020B0604020202020204" pitchFamily="34" charset="0"/>
            </a:endParaRP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Max 100 visitors</a:t>
            </a:r>
          </a:p>
          <a:p>
            <a:pPr marL="800100" lvl="1" indent="-342900">
              <a:spcBef>
                <a:spcPts val="600"/>
              </a:spcBef>
              <a:buClr>
                <a:srgbClr val="00B050"/>
              </a:buClr>
              <a:buSzPct val="87000"/>
              <a:buFont typeface="Arial" panose="020B0604020202020204" pitchFamily="34" charset="0"/>
              <a:buChar char="►"/>
            </a:pPr>
            <a:endParaRPr lang="en-AU" sz="1600">
              <a:solidFill>
                <a:schemeClr val="bg1">
                  <a:lumMod val="50000"/>
                </a:schemeClr>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r="12500"/>
          <a:stretch/>
        </p:blipFill>
        <p:spPr bwMode="auto">
          <a:xfrm>
            <a:off x="4000498" y="0"/>
            <a:ext cx="51435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19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323528" y="978669"/>
            <a:ext cx="3528392" cy="720710"/>
          </a:xfrm>
          <a:prstGeom prst="rect">
            <a:avLst/>
          </a:prstGeom>
        </p:spPr>
        <p:txBody>
          <a:bodyPr wrap="square">
            <a:spAutoFit/>
          </a:bodyPr>
          <a:lstStyle/>
          <a:p>
            <a:pPr>
              <a:lnSpc>
                <a:spcPts val="2500"/>
              </a:lnSpc>
            </a:pPr>
            <a:r>
              <a:rPr lang="en-AU" sz="2800" b="1" kern="1400">
                <a:solidFill>
                  <a:srgbClr val="007D37"/>
                </a:solidFill>
                <a:latin typeface="Arial" panose="020B0604020202020204" pitchFamily="34" charset="0"/>
                <a:ea typeface="Times New Roman"/>
                <a:cs typeface="Arial" panose="020B0604020202020204" pitchFamily="34" charset="0"/>
              </a:rPr>
              <a:t>What can you do?</a:t>
            </a:r>
          </a:p>
          <a:p>
            <a:r>
              <a:rPr lang="en-AU" sz="2000" b="1" kern="1400">
                <a:solidFill>
                  <a:schemeClr val="bg1">
                    <a:lumMod val="50000"/>
                  </a:schemeClr>
                </a:solidFill>
                <a:latin typeface="Arial" panose="020B0604020202020204" pitchFamily="34" charset="0"/>
                <a:ea typeface="Times New Roman"/>
                <a:cs typeface="Calibri"/>
              </a:rPr>
              <a:t>Farm stay accommodation</a:t>
            </a:r>
          </a:p>
        </p:txBody>
      </p:sp>
      <p:sp>
        <p:nvSpPr>
          <p:cNvPr id="8" name="TextBox 7"/>
          <p:cNvSpPr txBox="1"/>
          <p:nvPr/>
        </p:nvSpPr>
        <p:spPr>
          <a:xfrm>
            <a:off x="323528" y="1849285"/>
            <a:ext cx="3528392" cy="1077218"/>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Provides accommodation to paying guests of the farm, including in buildings or moveable dwellings</a:t>
            </a: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41" r="16641"/>
          <a:stretch/>
        </p:blipFill>
        <p:spPr bwMode="auto">
          <a:xfrm>
            <a:off x="4000498" y="0"/>
            <a:ext cx="51435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758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323528" y="771550"/>
            <a:ext cx="3528392" cy="400110"/>
          </a:xfrm>
          <a:prstGeom prst="rect">
            <a:avLst/>
          </a:prstGeom>
        </p:spPr>
        <p:txBody>
          <a:bodyPr wrap="square">
            <a:spAutoFit/>
          </a:bodyPr>
          <a:lstStyle/>
          <a:p>
            <a:r>
              <a:rPr lang="en-AU" sz="2000" b="1" kern="1400">
                <a:solidFill>
                  <a:schemeClr val="bg1">
                    <a:lumMod val="50000"/>
                  </a:schemeClr>
                </a:solidFill>
                <a:latin typeface="Arial" panose="020B0604020202020204" pitchFamily="34" charset="0"/>
                <a:ea typeface="Times New Roman"/>
                <a:cs typeface="Calibri"/>
              </a:rPr>
              <a:t>Farm stay accommodation</a:t>
            </a:r>
          </a:p>
        </p:txBody>
      </p:sp>
      <p:sp>
        <p:nvSpPr>
          <p:cNvPr id="8" name="TextBox 7"/>
          <p:cNvSpPr txBox="1"/>
          <p:nvPr/>
        </p:nvSpPr>
        <p:spPr>
          <a:xfrm>
            <a:off x="323528" y="1203598"/>
            <a:ext cx="3600400" cy="3831818"/>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Exempt development:</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Up to 20 guests in tents, caravans and campervans</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Can use up to 60m</a:t>
            </a:r>
            <a:r>
              <a:rPr lang="en-AU" sz="1600" baseline="30000">
                <a:solidFill>
                  <a:schemeClr val="bg1">
                    <a:lumMod val="50000"/>
                  </a:schemeClr>
                </a:solidFill>
                <a:latin typeface="Arial" panose="020B0604020202020204" pitchFamily="34" charset="0"/>
                <a:cs typeface="Arial" panose="020B0604020202020204" pitchFamily="34" charset="0"/>
              </a:rPr>
              <a:t>2</a:t>
            </a:r>
            <a:r>
              <a:rPr lang="en-AU" sz="1600">
                <a:solidFill>
                  <a:schemeClr val="bg1">
                    <a:lumMod val="50000"/>
                  </a:schemeClr>
                </a:solidFill>
                <a:latin typeface="Arial" panose="020B0604020202020204" pitchFamily="34" charset="0"/>
                <a:cs typeface="Arial" panose="020B0604020202020204" pitchFamily="34" charset="0"/>
              </a:rPr>
              <a:t> of existing accommodation</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Minimum landholding of 15 hectares, 21-day stay limit</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Complying development:</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Up to 20 guests in 6 new buildings (1 per 5 ha)</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Max 60m</a:t>
            </a:r>
            <a:r>
              <a:rPr lang="en-AU" sz="1600" baseline="30000">
                <a:solidFill>
                  <a:schemeClr val="bg1">
                    <a:lumMod val="50000"/>
                  </a:schemeClr>
                </a:solidFill>
                <a:latin typeface="Arial" panose="020B0604020202020204" pitchFamily="34" charset="0"/>
                <a:cs typeface="Arial" panose="020B0604020202020204" pitchFamily="34" charset="0"/>
              </a:rPr>
              <a:t>2</a:t>
            </a:r>
            <a:r>
              <a:rPr lang="en-AU" sz="1600">
                <a:solidFill>
                  <a:schemeClr val="bg1">
                    <a:lumMod val="50000"/>
                  </a:schemeClr>
                </a:solidFill>
                <a:latin typeface="Arial" panose="020B0604020202020204" pitchFamily="34" charset="0"/>
                <a:cs typeface="Arial" panose="020B0604020202020204" pitchFamily="34" charset="0"/>
              </a:rPr>
              <a:t> each, min holding of 15 ha, 21-day limit</a:t>
            </a:r>
          </a:p>
          <a:p>
            <a:pPr marL="800100" lvl="1" indent="-342900">
              <a:spcBef>
                <a:spcPts val="600"/>
              </a:spcBef>
              <a:buClr>
                <a:srgbClr val="00B050"/>
              </a:buClr>
              <a:buSzPct val="87000"/>
              <a:buFont typeface="Arial" panose="020B0604020202020204" pitchFamily="34" charset="0"/>
              <a:buChar char="►"/>
            </a:pPr>
            <a:endParaRPr lang="en-AU" sz="1600">
              <a:solidFill>
                <a:schemeClr val="bg1">
                  <a:lumMod val="50000"/>
                </a:schemeClr>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r="12500"/>
          <a:stretch/>
        </p:blipFill>
        <p:spPr bwMode="auto">
          <a:xfrm>
            <a:off x="4000498" y="0"/>
            <a:ext cx="51435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318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323528" y="771550"/>
            <a:ext cx="3528392" cy="400110"/>
          </a:xfrm>
          <a:prstGeom prst="rect">
            <a:avLst/>
          </a:prstGeom>
        </p:spPr>
        <p:txBody>
          <a:bodyPr wrap="square">
            <a:spAutoFit/>
          </a:bodyPr>
          <a:lstStyle/>
          <a:p>
            <a:r>
              <a:rPr lang="en-AU" sz="2000" b="1" kern="1400">
                <a:solidFill>
                  <a:schemeClr val="bg1">
                    <a:lumMod val="50000"/>
                  </a:schemeClr>
                </a:solidFill>
                <a:latin typeface="Arial" panose="020B0604020202020204" pitchFamily="34" charset="0"/>
                <a:ea typeface="Times New Roman"/>
                <a:cs typeface="Calibri"/>
              </a:rPr>
              <a:t>Farm stay accommodation</a:t>
            </a:r>
          </a:p>
        </p:txBody>
      </p:sp>
      <p:sp>
        <p:nvSpPr>
          <p:cNvPr id="8" name="TextBox 7"/>
          <p:cNvSpPr txBox="1"/>
          <p:nvPr/>
        </p:nvSpPr>
        <p:spPr>
          <a:xfrm>
            <a:off x="323528" y="1203598"/>
            <a:ext cx="3600400" cy="2123658"/>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Development application:</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Up to 6 buildings (only 1 per 5ha)</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12 bedrooms max overall</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Max 60m</a:t>
            </a:r>
            <a:r>
              <a:rPr lang="en-AU" sz="1600" baseline="30000">
                <a:solidFill>
                  <a:schemeClr val="bg1">
                    <a:lumMod val="50000"/>
                  </a:schemeClr>
                </a:solidFill>
                <a:latin typeface="Arial" panose="020B0604020202020204" pitchFamily="34" charset="0"/>
                <a:cs typeface="Arial" panose="020B0604020202020204" pitchFamily="34" charset="0"/>
              </a:rPr>
              <a:t>2</a:t>
            </a:r>
            <a:r>
              <a:rPr lang="en-AU" sz="1600">
                <a:solidFill>
                  <a:schemeClr val="bg1">
                    <a:lumMod val="50000"/>
                  </a:schemeClr>
                </a:solidFill>
                <a:latin typeface="Arial" panose="020B0604020202020204" pitchFamily="34" charset="0"/>
                <a:cs typeface="Arial" panose="020B0604020202020204" pitchFamily="34" charset="0"/>
              </a:rPr>
              <a:t> plus 15m</a:t>
            </a:r>
            <a:r>
              <a:rPr lang="en-AU" sz="1600" baseline="30000">
                <a:solidFill>
                  <a:schemeClr val="bg1">
                    <a:lumMod val="50000"/>
                  </a:schemeClr>
                </a:solidFill>
                <a:latin typeface="Arial" panose="020B0604020202020204" pitchFamily="34" charset="0"/>
                <a:cs typeface="Arial" panose="020B0604020202020204" pitchFamily="34" charset="0"/>
              </a:rPr>
              <a:t>2</a:t>
            </a:r>
            <a:r>
              <a:rPr lang="en-AU" sz="1600">
                <a:solidFill>
                  <a:schemeClr val="bg1">
                    <a:lumMod val="50000"/>
                  </a:schemeClr>
                </a:solidFill>
                <a:latin typeface="Arial" panose="020B0604020202020204" pitchFamily="34" charset="0"/>
                <a:cs typeface="Arial" panose="020B0604020202020204" pitchFamily="34" charset="0"/>
              </a:rPr>
              <a:t> external (</a:t>
            </a:r>
            <a:r>
              <a:rPr lang="en-AU" sz="1600" err="1">
                <a:solidFill>
                  <a:schemeClr val="bg1">
                    <a:lumMod val="50000"/>
                  </a:schemeClr>
                </a:solidFill>
                <a:latin typeface="Arial" panose="020B0604020202020204" pitchFamily="34" charset="0"/>
                <a:cs typeface="Arial" panose="020B0604020202020204" pitchFamily="34" charset="0"/>
              </a:rPr>
              <a:t>verandahs</a:t>
            </a:r>
            <a:r>
              <a:rPr lang="en-AU" sz="1600">
                <a:solidFill>
                  <a:schemeClr val="bg1">
                    <a:lumMod val="50000"/>
                  </a:schemeClr>
                </a:solidFill>
                <a:latin typeface="Arial" panose="020B0604020202020204" pitchFamily="34" charset="0"/>
                <a:cs typeface="Arial" panose="020B0604020202020204" pitchFamily="34" charset="0"/>
              </a:rPr>
              <a:t> etc)</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90-day maximum stay</a:t>
            </a: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r="16667"/>
          <a:stretch/>
        </p:blipFill>
        <p:spPr bwMode="auto">
          <a:xfrm>
            <a:off x="4000498" y="0"/>
            <a:ext cx="51435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953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251521" y="978669"/>
            <a:ext cx="3748978" cy="414537"/>
          </a:xfrm>
          <a:prstGeom prst="rect">
            <a:avLst/>
          </a:prstGeom>
        </p:spPr>
        <p:txBody>
          <a:bodyPr wrap="square">
            <a:spAutoFit/>
          </a:bodyPr>
          <a:lstStyle/>
          <a:p>
            <a:pPr>
              <a:lnSpc>
                <a:spcPts val="2500"/>
              </a:lnSpc>
            </a:pPr>
            <a:r>
              <a:rPr lang="en-AU" sz="2800" b="1" kern="1400">
                <a:solidFill>
                  <a:srgbClr val="007D37"/>
                </a:solidFill>
                <a:latin typeface="Arial" panose="020B0604020202020204" pitchFamily="34" charset="0"/>
                <a:ea typeface="Times New Roman"/>
                <a:cs typeface="Arial" panose="020B0604020202020204" pitchFamily="34" charset="0"/>
              </a:rPr>
              <a:t>What requires a DA?</a:t>
            </a:r>
          </a:p>
        </p:txBody>
      </p:sp>
      <p:sp>
        <p:nvSpPr>
          <p:cNvPr id="8" name="TextBox 7"/>
          <p:cNvSpPr txBox="1"/>
          <p:nvPr/>
        </p:nvSpPr>
        <p:spPr>
          <a:xfrm>
            <a:off x="323528" y="1419622"/>
            <a:ext cx="3528392" cy="3154710"/>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2000">
                <a:latin typeface="Arial" panose="020B0604020202020204" pitchFamily="34" charset="0"/>
                <a:cs typeface="Arial" panose="020B0604020202020204" pitchFamily="34" charset="0"/>
              </a:rPr>
              <a:t>Doesn’t meet exempt or complying requirements</a:t>
            </a:r>
          </a:p>
          <a:p>
            <a:pPr marL="342900" indent="-342900">
              <a:spcBef>
                <a:spcPts val="600"/>
              </a:spcBef>
              <a:buClr>
                <a:srgbClr val="00B050"/>
              </a:buClr>
              <a:buSzPct val="87000"/>
              <a:buFont typeface="Arial" panose="020B0604020202020204" pitchFamily="34" charset="0"/>
              <a:buChar char="►"/>
            </a:pPr>
            <a:r>
              <a:rPr lang="en-AU" sz="2000">
                <a:latin typeface="Arial" panose="020B0604020202020204" pitchFamily="34" charset="0"/>
                <a:cs typeface="Arial" panose="020B0604020202020204" pitchFamily="34" charset="0"/>
              </a:rPr>
              <a:t>Restaurants or cafes </a:t>
            </a:r>
            <a:r>
              <a:rPr lang="en-AU">
                <a:solidFill>
                  <a:schemeClr val="bg1">
                    <a:lumMod val="50000"/>
                  </a:schemeClr>
                </a:solidFill>
                <a:latin typeface="Arial" panose="020B0604020202020204" pitchFamily="34" charset="0"/>
                <a:cs typeface="Arial" panose="020B0604020202020204" pitchFamily="34" charset="0"/>
              </a:rPr>
              <a:t>– </a:t>
            </a:r>
            <a:r>
              <a:rPr lang="en-AU" sz="1600">
                <a:solidFill>
                  <a:schemeClr val="bg1">
                    <a:lumMod val="50000"/>
                  </a:schemeClr>
                </a:solidFill>
                <a:latin typeface="Arial" panose="020B0604020202020204" pitchFamily="34" charset="0"/>
                <a:cs typeface="Arial" panose="020B0604020202020204" pitchFamily="34" charset="0"/>
              </a:rPr>
              <a:t>does not require farming operation, or produce from onsite</a:t>
            </a:r>
          </a:p>
          <a:p>
            <a:pPr marL="342900" indent="-342900">
              <a:spcBef>
                <a:spcPts val="600"/>
              </a:spcBef>
              <a:buClr>
                <a:srgbClr val="00B050"/>
              </a:buClr>
              <a:buSzPct val="87000"/>
              <a:buFont typeface="Arial" panose="020B0604020202020204" pitchFamily="34" charset="0"/>
              <a:buChar char="►"/>
            </a:pPr>
            <a:r>
              <a:rPr lang="en-AU" sz="2000">
                <a:latin typeface="Arial" panose="020B0604020202020204" pitchFamily="34" charset="0"/>
                <a:cs typeface="Arial" panose="020B0604020202020204" pitchFamily="34" charset="0"/>
              </a:rPr>
              <a:t>Kiosks – </a:t>
            </a:r>
            <a:r>
              <a:rPr lang="en-AU" sz="1600">
                <a:solidFill>
                  <a:schemeClr val="bg1">
                    <a:lumMod val="50000"/>
                  </a:schemeClr>
                </a:solidFill>
                <a:latin typeface="Arial" panose="020B0604020202020204" pitchFamily="34" charset="0"/>
                <a:cs typeface="Arial" panose="020B0604020202020204" pitchFamily="34" charset="0"/>
              </a:rPr>
              <a:t>up to 50m</a:t>
            </a:r>
            <a:r>
              <a:rPr lang="en-AU" sz="1600" baseline="30000">
                <a:solidFill>
                  <a:schemeClr val="bg1">
                    <a:lumMod val="50000"/>
                  </a:schemeClr>
                </a:solidFill>
                <a:latin typeface="Arial" panose="020B0604020202020204" pitchFamily="34" charset="0"/>
                <a:cs typeface="Arial" panose="020B0604020202020204" pitchFamily="34" charset="0"/>
              </a:rPr>
              <a:t>2</a:t>
            </a:r>
            <a:r>
              <a:rPr lang="en-AU" sz="1600">
                <a:solidFill>
                  <a:schemeClr val="bg1">
                    <a:lumMod val="50000"/>
                  </a:schemeClr>
                </a:solidFill>
                <a:latin typeface="Arial" panose="020B0604020202020204" pitchFamily="34" charset="0"/>
                <a:cs typeface="Arial" panose="020B0604020202020204" pitchFamily="34" charset="0"/>
              </a:rPr>
              <a:t> to sell food, light refreshments and other small convenience items</a:t>
            </a:r>
          </a:p>
          <a:p>
            <a:pPr marL="342900" indent="-342900">
              <a:spcBef>
                <a:spcPts val="600"/>
              </a:spcBef>
              <a:buClr>
                <a:srgbClr val="00B050"/>
              </a:buClr>
              <a:buSzPct val="87000"/>
              <a:buFont typeface="Arial" panose="020B0604020202020204" pitchFamily="34" charset="0"/>
              <a:buChar char="►"/>
            </a:pPr>
            <a:r>
              <a:rPr lang="en-AU" sz="2000">
                <a:latin typeface="Arial" panose="020B0604020202020204" pitchFamily="34" charset="0"/>
                <a:cs typeface="Arial" panose="020B0604020202020204" pitchFamily="34" charset="0"/>
              </a:rPr>
              <a:t>‘Other’ tourist and visitor accommodation</a:t>
            </a:r>
            <a:endParaRPr lang="en-AU">
              <a:solidFill>
                <a:schemeClr val="bg1">
                  <a:lumMod val="50000"/>
                </a:schemeClr>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5053"/>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644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323528" y="978669"/>
            <a:ext cx="3528392" cy="735138"/>
          </a:xfrm>
          <a:prstGeom prst="rect">
            <a:avLst/>
          </a:prstGeom>
        </p:spPr>
        <p:txBody>
          <a:bodyPr wrap="square">
            <a:spAutoFit/>
          </a:bodyPr>
          <a:lstStyle/>
          <a:p>
            <a:pPr>
              <a:lnSpc>
                <a:spcPts val="2500"/>
              </a:lnSpc>
            </a:pPr>
            <a:r>
              <a:rPr lang="en-AU" sz="2800" b="1" kern="1400">
                <a:solidFill>
                  <a:srgbClr val="007D37"/>
                </a:solidFill>
                <a:latin typeface="Arial" panose="020B0604020202020204" pitchFamily="34" charset="0"/>
                <a:ea typeface="Times New Roman"/>
                <a:cs typeface="Arial" panose="020B0604020202020204" pitchFamily="34" charset="0"/>
              </a:rPr>
              <a:t>Potential future changes</a:t>
            </a:r>
          </a:p>
        </p:txBody>
      </p:sp>
      <p:sp>
        <p:nvSpPr>
          <p:cNvPr id="8" name="TextBox 7"/>
          <p:cNvSpPr txBox="1"/>
          <p:nvPr/>
        </p:nvSpPr>
        <p:spPr>
          <a:xfrm>
            <a:off x="323528" y="1745977"/>
            <a:ext cx="3528392" cy="2631490"/>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2000">
                <a:latin typeface="Arial" panose="020B0604020202020204" pitchFamily="34" charset="0"/>
                <a:cs typeface="Arial" panose="020B0604020202020204" pitchFamily="34" charset="0"/>
              </a:rPr>
              <a:t>Council is investigating including ‘artisan food and drink industries’ as permissible with consent in RU1 zone</a:t>
            </a:r>
          </a:p>
          <a:p>
            <a:pPr marL="342900" indent="-342900">
              <a:spcBef>
                <a:spcPts val="600"/>
              </a:spcBef>
              <a:buClr>
                <a:srgbClr val="00B050"/>
              </a:buClr>
              <a:buSzPct val="87000"/>
              <a:buFont typeface="Arial" panose="020B0604020202020204" pitchFamily="34" charset="0"/>
              <a:buChar char="►"/>
            </a:pPr>
            <a:r>
              <a:rPr lang="en-AU" sz="2000">
                <a:latin typeface="Arial" panose="020B0604020202020204" pitchFamily="34" charset="0"/>
                <a:cs typeface="Arial" panose="020B0604020202020204" pitchFamily="34" charset="0"/>
              </a:rPr>
              <a:t>Includes craft breweries, distilleries, cheesemaking etc.</a:t>
            </a: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867" r="21867"/>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22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917594" y="442395"/>
            <a:ext cx="5724636" cy="843821"/>
          </a:xfrm>
          <a:prstGeom prst="rect">
            <a:avLst/>
          </a:prstGeom>
        </p:spPr>
        <p:txBody>
          <a:bodyPr wrap="square">
            <a:spAutoFit/>
          </a:bodyPr>
          <a:lstStyle/>
          <a:p>
            <a:pPr>
              <a:lnSpc>
                <a:spcPts val="2500"/>
              </a:lnSpc>
            </a:pPr>
            <a:r>
              <a:rPr lang="en-AU" sz="4000" b="1" kern="1400">
                <a:solidFill>
                  <a:srgbClr val="007D37"/>
                </a:solidFill>
                <a:latin typeface="Arial" panose="020B0604020202020204" pitchFamily="34" charset="0"/>
                <a:ea typeface="Times New Roman"/>
                <a:cs typeface="Arial" panose="020B0604020202020204" pitchFamily="34" charset="0"/>
              </a:rPr>
              <a:t>Agritourism Reforms</a:t>
            </a:r>
          </a:p>
          <a:p>
            <a:r>
              <a:rPr lang="en-AU" sz="2800" b="1" kern="1400">
                <a:solidFill>
                  <a:schemeClr val="bg1">
                    <a:lumMod val="50000"/>
                  </a:schemeClr>
                </a:solidFill>
                <a:latin typeface="Arial" panose="020B0604020202020204" pitchFamily="34" charset="0"/>
                <a:ea typeface="Times New Roman"/>
                <a:cs typeface="Calibri"/>
              </a:rPr>
              <a:t>Environmental &amp; Public Health</a:t>
            </a:r>
          </a:p>
        </p:txBody>
      </p:sp>
      <p:sp>
        <p:nvSpPr>
          <p:cNvPr id="8" name="TextBox 7"/>
          <p:cNvSpPr txBox="1"/>
          <p:nvPr/>
        </p:nvSpPr>
        <p:spPr>
          <a:xfrm>
            <a:off x="897646" y="1650038"/>
            <a:ext cx="7562785" cy="907941"/>
          </a:xfrm>
          <a:prstGeom prst="rect">
            <a:avLst/>
          </a:prstGeom>
          <a:noFill/>
        </p:spPr>
        <p:txBody>
          <a:bodyPr wrap="square" rtlCol="0">
            <a:spAutoFit/>
          </a:bodyPr>
          <a:lstStyle/>
          <a:p>
            <a:pPr>
              <a:spcBef>
                <a:spcPts val="600"/>
              </a:spcBef>
              <a:buClr>
                <a:srgbClr val="00B050"/>
              </a:buClr>
              <a:buSzPct val="87000"/>
            </a:pPr>
            <a:r>
              <a:rPr lang="en-AU" sz="2400" b="1">
                <a:solidFill>
                  <a:schemeClr val="bg1">
                    <a:lumMod val="50000"/>
                  </a:schemeClr>
                </a:solidFill>
                <a:latin typeface="Arial" panose="020B0604020202020204" pitchFamily="34" charset="0"/>
                <a:cs typeface="Arial" panose="020B0604020202020204" pitchFamily="34" charset="0"/>
              </a:rPr>
              <a:t> </a:t>
            </a:r>
          </a:p>
          <a:p>
            <a:pPr>
              <a:spcBef>
                <a:spcPts val="600"/>
              </a:spcBef>
              <a:buClr>
                <a:srgbClr val="00B050"/>
              </a:buClr>
              <a:buSzPct val="87000"/>
            </a:pPr>
            <a:endParaRPr lang="en-AU" sz="2400" b="1">
              <a:solidFill>
                <a:schemeClr val="bg1">
                  <a:lumMod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13BFF1A-3914-E451-D758-4457BDE31B2A}"/>
              </a:ext>
            </a:extLst>
          </p:cNvPr>
          <p:cNvSpPr txBox="1"/>
          <p:nvPr/>
        </p:nvSpPr>
        <p:spPr>
          <a:xfrm>
            <a:off x="902549" y="1286216"/>
            <a:ext cx="7562785" cy="830997"/>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Councils Regulatory Services section can assist the following approvals and processes.</a:t>
            </a:r>
          </a:p>
        </p:txBody>
      </p:sp>
      <p:sp>
        <p:nvSpPr>
          <p:cNvPr id="5" name="TextBox 4">
            <a:extLst>
              <a:ext uri="{FF2B5EF4-FFF2-40B4-BE49-F238E27FC236}">
                <a16:creationId xmlns:a16="http://schemas.microsoft.com/office/drawing/2014/main" id="{37929CA3-92C0-162C-25B1-4609AC91118B}"/>
              </a:ext>
            </a:extLst>
          </p:cNvPr>
          <p:cNvSpPr txBox="1"/>
          <p:nvPr/>
        </p:nvSpPr>
        <p:spPr>
          <a:xfrm>
            <a:off x="890510" y="2130037"/>
            <a:ext cx="7562785" cy="2092881"/>
          </a:xfrm>
          <a:prstGeom prst="rect">
            <a:avLst/>
          </a:prstGeom>
          <a:noFill/>
        </p:spPr>
        <p:txBody>
          <a:bodyPr wrap="square" numCol="2" rtlCol="0">
            <a:spAutoFit/>
          </a:bodyPr>
          <a:lstStyle/>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On-site Sewage Management</a:t>
            </a:r>
          </a:p>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Contaminated Land Assessment</a:t>
            </a:r>
          </a:p>
          <a:p>
            <a:pPr marL="342900" indent="-342900">
              <a:spcBef>
                <a:spcPts val="600"/>
              </a:spcBef>
              <a:buClr>
                <a:srgbClr val="00B050"/>
              </a:buClr>
              <a:buSzPct val="87000"/>
              <a:buFont typeface="Arial" panose="020B0604020202020204" pitchFamily="34" charset="0"/>
              <a:buChar char="►"/>
            </a:pPr>
            <a:endParaRPr lang="en-AU" sz="2400">
              <a:latin typeface="Arial" panose="020B0604020202020204" pitchFamily="34" charset="0"/>
              <a:cs typeface="Arial" panose="020B0604020202020204" pitchFamily="34" charset="0"/>
            </a:endParaRPr>
          </a:p>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Food Premise Registration</a:t>
            </a:r>
          </a:p>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Land use conflict buffers</a:t>
            </a:r>
          </a:p>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Noise management</a:t>
            </a:r>
          </a:p>
        </p:txBody>
      </p:sp>
    </p:spTree>
    <p:extLst>
      <p:ext uri="{BB962C8B-B14F-4D97-AF65-F5344CB8AC3E}">
        <p14:creationId xmlns:p14="http://schemas.microsoft.com/office/powerpoint/2010/main" val="4181976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8" name="TextBox 7"/>
          <p:cNvSpPr txBox="1"/>
          <p:nvPr/>
        </p:nvSpPr>
        <p:spPr>
          <a:xfrm>
            <a:off x="890510" y="1347300"/>
            <a:ext cx="7562785" cy="3200876"/>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Exempt and complying approval pathways do not exclude you from getting the following approvals.</a:t>
            </a:r>
          </a:p>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A section 68 under the Local Government Act to install/alter/upgrade a sewage management facility or install plumbing and drainage work.</a:t>
            </a:r>
          </a:p>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A food premise registration under the Food Act. Roadside stalls are exempt and mobile vendors have their own registration.</a:t>
            </a:r>
          </a:p>
        </p:txBody>
      </p:sp>
      <p:sp>
        <p:nvSpPr>
          <p:cNvPr id="5" name="Rectangle 4">
            <a:extLst>
              <a:ext uri="{FF2B5EF4-FFF2-40B4-BE49-F238E27FC236}">
                <a16:creationId xmlns:a16="http://schemas.microsoft.com/office/drawing/2014/main" id="{30EB4343-5B64-1A88-CE7F-F7A3DD83CBBC}"/>
              </a:ext>
            </a:extLst>
          </p:cNvPr>
          <p:cNvSpPr/>
          <p:nvPr/>
        </p:nvSpPr>
        <p:spPr>
          <a:xfrm>
            <a:off x="917594" y="442395"/>
            <a:ext cx="5724636" cy="843821"/>
          </a:xfrm>
          <a:prstGeom prst="rect">
            <a:avLst/>
          </a:prstGeom>
        </p:spPr>
        <p:txBody>
          <a:bodyPr wrap="square">
            <a:spAutoFit/>
          </a:bodyPr>
          <a:lstStyle/>
          <a:p>
            <a:pPr>
              <a:lnSpc>
                <a:spcPts val="2500"/>
              </a:lnSpc>
            </a:pPr>
            <a:r>
              <a:rPr lang="en-AU" sz="4000" b="1" kern="1400">
                <a:solidFill>
                  <a:srgbClr val="007D37"/>
                </a:solidFill>
                <a:latin typeface="Arial" panose="020B0604020202020204" pitchFamily="34" charset="0"/>
                <a:ea typeface="Times New Roman"/>
                <a:cs typeface="Arial" panose="020B0604020202020204" pitchFamily="34" charset="0"/>
              </a:rPr>
              <a:t>Agritourism Reforms</a:t>
            </a:r>
          </a:p>
          <a:p>
            <a:r>
              <a:rPr lang="en-AU" sz="2800" b="1" kern="1400">
                <a:solidFill>
                  <a:schemeClr val="bg1">
                    <a:lumMod val="50000"/>
                  </a:schemeClr>
                </a:solidFill>
                <a:latin typeface="Arial" panose="020B0604020202020204" pitchFamily="34" charset="0"/>
                <a:ea typeface="Times New Roman"/>
                <a:cs typeface="Calibri"/>
              </a:rPr>
              <a:t>Environmental &amp; Public Health</a:t>
            </a:r>
          </a:p>
        </p:txBody>
      </p:sp>
    </p:spTree>
    <p:extLst>
      <p:ext uri="{BB962C8B-B14F-4D97-AF65-F5344CB8AC3E}">
        <p14:creationId xmlns:p14="http://schemas.microsoft.com/office/powerpoint/2010/main" val="830302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8" name="TextBox 7"/>
          <p:cNvSpPr txBox="1"/>
          <p:nvPr/>
        </p:nvSpPr>
        <p:spPr>
          <a:xfrm>
            <a:off x="890510" y="1300862"/>
            <a:ext cx="7562785" cy="3277820"/>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There are also NSW state agencies that require approvals or permits in some situations</a:t>
            </a:r>
          </a:p>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NSW Liquor and gaming – A liquor licence is required to sell alcohol </a:t>
            </a:r>
          </a:p>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NSW Health – Quality Assurance Plan for a private water supply.</a:t>
            </a:r>
          </a:p>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NSW Food Authority – Manufacturer or wholesaler of food needs to be registered with the NSW FA.</a:t>
            </a:r>
          </a:p>
        </p:txBody>
      </p:sp>
      <p:sp>
        <p:nvSpPr>
          <p:cNvPr id="4" name="Rectangle 3">
            <a:extLst>
              <a:ext uri="{FF2B5EF4-FFF2-40B4-BE49-F238E27FC236}">
                <a16:creationId xmlns:a16="http://schemas.microsoft.com/office/drawing/2014/main" id="{0AC86390-8DBD-1CA1-25C0-98D4C91406D6}"/>
              </a:ext>
            </a:extLst>
          </p:cNvPr>
          <p:cNvSpPr/>
          <p:nvPr/>
        </p:nvSpPr>
        <p:spPr>
          <a:xfrm>
            <a:off x="917594" y="442395"/>
            <a:ext cx="5724636" cy="843821"/>
          </a:xfrm>
          <a:prstGeom prst="rect">
            <a:avLst/>
          </a:prstGeom>
        </p:spPr>
        <p:txBody>
          <a:bodyPr wrap="square">
            <a:spAutoFit/>
          </a:bodyPr>
          <a:lstStyle/>
          <a:p>
            <a:pPr>
              <a:lnSpc>
                <a:spcPts val="2500"/>
              </a:lnSpc>
            </a:pPr>
            <a:r>
              <a:rPr lang="en-AU" sz="4000" b="1" kern="1400">
                <a:solidFill>
                  <a:srgbClr val="007D37"/>
                </a:solidFill>
                <a:latin typeface="Arial" panose="020B0604020202020204" pitchFamily="34" charset="0"/>
                <a:ea typeface="Times New Roman"/>
                <a:cs typeface="Arial" panose="020B0604020202020204" pitchFamily="34" charset="0"/>
              </a:rPr>
              <a:t>Agritourism Reforms</a:t>
            </a:r>
          </a:p>
          <a:p>
            <a:r>
              <a:rPr lang="en-AU" sz="2800" b="1" kern="1400">
                <a:solidFill>
                  <a:schemeClr val="bg1">
                    <a:lumMod val="50000"/>
                  </a:schemeClr>
                </a:solidFill>
                <a:latin typeface="Arial" panose="020B0604020202020204" pitchFamily="34" charset="0"/>
                <a:ea typeface="Times New Roman"/>
                <a:cs typeface="Calibri"/>
              </a:rPr>
              <a:t>Environmental &amp; Public Health</a:t>
            </a:r>
          </a:p>
        </p:txBody>
      </p:sp>
    </p:spTree>
    <p:extLst>
      <p:ext uri="{BB962C8B-B14F-4D97-AF65-F5344CB8AC3E}">
        <p14:creationId xmlns:p14="http://schemas.microsoft.com/office/powerpoint/2010/main" val="3509401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8" name="TextBox 7"/>
          <p:cNvSpPr txBox="1"/>
          <p:nvPr/>
        </p:nvSpPr>
        <p:spPr>
          <a:xfrm>
            <a:off x="890510" y="1300862"/>
            <a:ext cx="7562785" cy="1354217"/>
          </a:xfrm>
          <a:prstGeom prst="rect">
            <a:avLst/>
          </a:prstGeom>
          <a:noFill/>
        </p:spPr>
        <p:txBody>
          <a:bodyPr wrap="square" lIns="91440" tIns="45720" rIns="91440" bIns="45720" rtlCol="0" anchor="t">
            <a:spAutoFit/>
          </a:bodyPr>
          <a:lstStyle/>
          <a:p>
            <a:pPr>
              <a:spcBef>
                <a:spcPts val="600"/>
              </a:spcBef>
              <a:buClr>
                <a:srgbClr val="00B050"/>
              </a:buClr>
              <a:buSzPct val="87000"/>
            </a:pPr>
            <a:endParaRPr lang="en-AU" sz="2400">
              <a:latin typeface="Arial"/>
              <a:cs typeface="Arial"/>
            </a:endParaRPr>
          </a:p>
          <a:p>
            <a:pPr algn="ctr">
              <a:spcBef>
                <a:spcPts val="600"/>
              </a:spcBef>
            </a:pPr>
            <a:endParaRPr lang="en-AU" sz="2400" b="1">
              <a:latin typeface="Arial"/>
              <a:cs typeface="Arial"/>
            </a:endParaRPr>
          </a:p>
          <a:p>
            <a:pPr algn="ctr">
              <a:spcBef>
                <a:spcPts val="600"/>
              </a:spcBef>
            </a:pPr>
            <a:r>
              <a:rPr lang="en-AU" sz="2400" b="1">
                <a:latin typeface="Arial"/>
                <a:cs typeface="Arial"/>
              </a:rPr>
              <a:t>Nimbin Valley Dairy: A Case Study</a:t>
            </a:r>
          </a:p>
        </p:txBody>
      </p:sp>
    </p:spTree>
    <p:extLst>
      <p:ext uri="{BB962C8B-B14F-4D97-AF65-F5344CB8AC3E}">
        <p14:creationId xmlns:p14="http://schemas.microsoft.com/office/powerpoint/2010/main" val="1676319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1146194" y="416017"/>
            <a:ext cx="5759805" cy="449547"/>
          </a:xfrm>
          <a:prstGeom prst="rect">
            <a:avLst/>
          </a:prstGeom>
        </p:spPr>
        <p:txBody>
          <a:bodyPr wrap="square" lIns="91440" tIns="45720" rIns="91440" bIns="45720" anchor="t">
            <a:spAutoFit/>
          </a:bodyPr>
          <a:lstStyle/>
          <a:p>
            <a:pPr>
              <a:lnSpc>
                <a:spcPts val="2500"/>
              </a:lnSpc>
            </a:pPr>
            <a:r>
              <a:rPr lang="en-AU" sz="4000" b="1" kern="1400">
                <a:solidFill>
                  <a:srgbClr val="007D37"/>
                </a:solidFill>
                <a:latin typeface="Arial"/>
                <a:ea typeface="Times New Roman"/>
                <a:cs typeface="Arial"/>
              </a:rPr>
              <a:t>Business Support </a:t>
            </a:r>
            <a:endParaRPr lang="en-AU" sz="4000" b="1" kern="1400">
              <a:solidFill>
                <a:srgbClr val="007D37"/>
              </a:solidFill>
              <a:latin typeface="Arial" panose="020B0604020202020204" pitchFamily="34" charset="0"/>
              <a:ea typeface="Times New Roman"/>
              <a:cs typeface="Arial" panose="020B0604020202020204" pitchFamily="34" charset="0"/>
            </a:endParaRPr>
          </a:p>
        </p:txBody>
      </p:sp>
      <p:sp>
        <p:nvSpPr>
          <p:cNvPr id="8" name="TextBox 7"/>
          <p:cNvSpPr txBox="1"/>
          <p:nvPr/>
        </p:nvSpPr>
        <p:spPr>
          <a:xfrm>
            <a:off x="178335" y="1181928"/>
            <a:ext cx="5745902" cy="3323987"/>
          </a:xfrm>
          <a:prstGeom prst="rect">
            <a:avLst/>
          </a:prstGeom>
          <a:noFill/>
        </p:spPr>
        <p:txBody>
          <a:bodyPr wrap="square" lIns="91440" tIns="45720" rIns="91440" bIns="45720" rtlCol="0" anchor="t">
            <a:spAutoFit/>
          </a:bodyPr>
          <a:lstStyle/>
          <a:p>
            <a:r>
              <a:rPr lang="en-AU" sz="1400">
                <a:solidFill>
                  <a:srgbClr val="141414"/>
                </a:solidFill>
                <a:latin typeface="Arial" panose="020B0604020202020204" pitchFamily="34" charset="0"/>
                <a:ea typeface="+mn-lt"/>
                <a:cs typeface="Arial" panose="020B0604020202020204" pitchFamily="34" charset="0"/>
              </a:rPr>
              <a:t>We are committed to engaging with local businesses to ensure the right information and resources available to establish, grow and diversify. The Destination and Economy team support new and established businesses, delivering: </a:t>
            </a:r>
            <a:endParaRPr lang="en-US">
              <a:latin typeface="Arial" panose="020B0604020202020204" pitchFamily="34" charset="0"/>
              <a:ea typeface="Calibri"/>
              <a:cs typeface="Arial" panose="020B0604020202020204" pitchFamily="34" charset="0"/>
            </a:endParaRPr>
          </a:p>
          <a:p>
            <a:endParaRPr lang="en-AU" sz="1400">
              <a:solidFill>
                <a:srgbClr val="141414"/>
              </a:solidFill>
              <a:latin typeface="Arial" panose="020B0604020202020204" pitchFamily="34" charset="0"/>
              <a:ea typeface="+mn-lt"/>
              <a:cs typeface="Arial" panose="020B0604020202020204" pitchFamily="34" charset="0"/>
            </a:endParaRPr>
          </a:p>
          <a:p>
            <a:pPr marL="285750" indent="-285750">
              <a:buFont typeface="Arial"/>
              <a:buChar char="•"/>
            </a:pPr>
            <a:r>
              <a:rPr lang="en-AU" sz="1400">
                <a:solidFill>
                  <a:srgbClr val="141414"/>
                </a:solidFill>
                <a:latin typeface="Arial" panose="020B0604020202020204" pitchFamily="34" charset="0"/>
                <a:ea typeface="+mn-lt"/>
                <a:cs typeface="Arial" panose="020B0604020202020204" pitchFamily="34" charset="0"/>
              </a:rPr>
              <a:t>Business advice (approvals, licences, permit requirements)</a:t>
            </a:r>
            <a:endParaRPr lang="en-AU">
              <a:latin typeface="Arial" panose="020B0604020202020204" pitchFamily="34" charset="0"/>
              <a:cs typeface="Arial" panose="020B0604020202020204" pitchFamily="34" charset="0"/>
            </a:endParaRPr>
          </a:p>
          <a:p>
            <a:pPr marL="285750" indent="-285750">
              <a:buFont typeface="Arial"/>
              <a:buChar char="•"/>
            </a:pPr>
            <a:r>
              <a:rPr lang="en-AU" sz="1400">
                <a:solidFill>
                  <a:srgbClr val="141414"/>
                </a:solidFill>
                <a:latin typeface="Arial" panose="020B0604020202020204" pitchFamily="34" charset="0"/>
                <a:ea typeface="+mn-lt"/>
                <a:cs typeface="Arial" panose="020B0604020202020204" pitchFamily="34" charset="0"/>
              </a:rPr>
              <a:t>Engagement and networking opportunities</a:t>
            </a:r>
            <a:endParaRPr lang="en-AU">
              <a:latin typeface="Arial" panose="020B0604020202020204" pitchFamily="34" charset="0"/>
              <a:cs typeface="Arial" panose="020B0604020202020204" pitchFamily="34" charset="0"/>
            </a:endParaRPr>
          </a:p>
          <a:p>
            <a:pPr marL="285750" indent="-285750">
              <a:buFont typeface="Arial"/>
              <a:buChar char="•"/>
            </a:pPr>
            <a:r>
              <a:rPr lang="en-AU" sz="1400">
                <a:solidFill>
                  <a:srgbClr val="141414"/>
                </a:solidFill>
                <a:latin typeface="Arial" panose="020B0604020202020204" pitchFamily="34" charset="0"/>
                <a:ea typeface="+mn-lt"/>
                <a:cs typeface="Arial" panose="020B0604020202020204" pitchFamily="34" charset="0"/>
              </a:rPr>
              <a:t>Connections to other support agencies both State and Federal; and </a:t>
            </a:r>
          </a:p>
          <a:p>
            <a:pPr marL="285750" indent="-285750">
              <a:buFont typeface="Arial"/>
              <a:buChar char="•"/>
            </a:pPr>
            <a:r>
              <a:rPr lang="en-AU" sz="1400">
                <a:solidFill>
                  <a:srgbClr val="141414"/>
                </a:solidFill>
                <a:latin typeface="Arial" panose="020B0604020202020204" pitchFamily="34" charset="0"/>
                <a:ea typeface="+mn-lt"/>
                <a:cs typeface="Arial" panose="020B0604020202020204" pitchFamily="34" charset="0"/>
              </a:rPr>
              <a:t>Business precinct activation</a:t>
            </a:r>
            <a:endParaRPr lang="en-AU">
              <a:latin typeface="Arial" panose="020B0604020202020204" pitchFamily="34" charset="0"/>
              <a:cs typeface="Arial" panose="020B0604020202020204" pitchFamily="34" charset="0"/>
            </a:endParaRPr>
          </a:p>
          <a:p>
            <a:endParaRPr lang="en-AU" sz="1400">
              <a:solidFill>
                <a:srgbClr val="141414"/>
              </a:solidFill>
              <a:latin typeface="Arial" panose="020B0604020202020204" pitchFamily="34" charset="0"/>
              <a:ea typeface="+mn-lt"/>
              <a:cs typeface="Arial" panose="020B0604020202020204" pitchFamily="34" charset="0"/>
            </a:endParaRPr>
          </a:p>
          <a:p>
            <a:r>
              <a:rPr lang="en-AU" sz="1400">
                <a:solidFill>
                  <a:srgbClr val="141414"/>
                </a:solidFill>
                <a:latin typeface="Arial" panose="020B0604020202020204" pitchFamily="34" charset="0"/>
                <a:ea typeface="+mn-lt"/>
                <a:cs typeface="Arial" panose="020B0604020202020204" pitchFamily="34" charset="0"/>
              </a:rPr>
              <a:t>For support and guidance along your journey, connect with: </a:t>
            </a:r>
            <a:endParaRPr lang="en-AU">
              <a:solidFill>
                <a:srgbClr val="000000"/>
              </a:solidFill>
              <a:latin typeface="Arial" panose="020B0604020202020204" pitchFamily="34" charset="0"/>
              <a:ea typeface="+mn-lt"/>
              <a:cs typeface="Arial" panose="020B0604020202020204" pitchFamily="34" charset="0"/>
            </a:endParaRPr>
          </a:p>
          <a:p>
            <a:r>
              <a:rPr lang="en-AU" sz="1400">
                <a:solidFill>
                  <a:srgbClr val="141414"/>
                </a:solidFill>
                <a:latin typeface="Arial" panose="020B0604020202020204" pitchFamily="34" charset="0"/>
                <a:ea typeface="+mn-lt"/>
                <a:cs typeface="Arial" panose="020B0604020202020204" pitchFamily="34" charset="0"/>
              </a:rPr>
              <a:t>Tina Irish, Manager Destination and Economy</a:t>
            </a:r>
          </a:p>
          <a:p>
            <a:r>
              <a:rPr lang="en-AU" sz="1400">
                <a:solidFill>
                  <a:srgbClr val="141414"/>
                </a:solidFill>
                <a:latin typeface="Arial" panose="020B0604020202020204" pitchFamily="34" charset="0"/>
                <a:ea typeface="+mn-lt"/>
                <a:cs typeface="Arial" panose="020B0604020202020204" pitchFamily="34" charset="0"/>
              </a:rPr>
              <a:t>Phone: 02 6625 0458 / 0427 003 645</a:t>
            </a:r>
            <a:endParaRPr lang="en-AU" sz="1400">
              <a:solidFill>
                <a:srgbClr val="141414"/>
              </a:solidFill>
              <a:latin typeface="Arial" panose="020B0604020202020204" pitchFamily="34" charset="0"/>
              <a:ea typeface="Calibri"/>
              <a:cs typeface="Arial" panose="020B0604020202020204" pitchFamily="34" charset="0"/>
            </a:endParaRPr>
          </a:p>
          <a:p>
            <a:r>
              <a:rPr lang="en-AU" sz="1400">
                <a:solidFill>
                  <a:srgbClr val="141414"/>
                </a:solidFill>
                <a:latin typeface="Arial" panose="020B0604020202020204" pitchFamily="34" charset="0"/>
                <a:ea typeface="Calibri"/>
                <a:cs typeface="Arial" panose="020B0604020202020204" pitchFamily="34" charset="0"/>
                <a:hlinkClick r:id="rId4"/>
              </a:rPr>
              <a:t>Business@lismore.nsw.gov.au</a:t>
            </a:r>
            <a:r>
              <a:rPr lang="en-AU" sz="1400">
                <a:solidFill>
                  <a:srgbClr val="141414"/>
                </a:solidFill>
                <a:latin typeface="Arial" panose="020B0604020202020204" pitchFamily="34" charset="0"/>
                <a:ea typeface="Calibri"/>
                <a:cs typeface="Arial" panose="020B0604020202020204" pitchFamily="34" charset="0"/>
              </a:rPr>
              <a:t> </a:t>
            </a:r>
          </a:p>
        </p:txBody>
      </p:sp>
      <p:pic>
        <p:nvPicPr>
          <p:cNvPr id="2050" name="Picture 2">
            <a:extLst>
              <a:ext uri="{FF2B5EF4-FFF2-40B4-BE49-F238E27FC236}">
                <a16:creationId xmlns:a16="http://schemas.microsoft.com/office/drawing/2014/main" id="{DF8D34AF-3102-7AD2-EEEF-A09B845D46C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0346"/>
          <a:stretch/>
        </p:blipFill>
        <p:spPr bwMode="auto">
          <a:xfrm>
            <a:off x="6228185" y="0"/>
            <a:ext cx="2915816" cy="2352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rms near Sydney | Family-friendly day trips | Animals galore!">
            <a:extLst>
              <a:ext uri="{FF2B5EF4-FFF2-40B4-BE49-F238E27FC236}">
                <a16:creationId xmlns:a16="http://schemas.microsoft.com/office/drawing/2014/main" id="{7CB39C39-3C1A-F2B7-B472-0DD6E562F1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351"/>
          <a:stretch/>
        </p:blipFill>
        <p:spPr bwMode="auto">
          <a:xfrm>
            <a:off x="6228185" y="2357973"/>
            <a:ext cx="2915814" cy="279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08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pic>
        <p:nvPicPr>
          <p:cNvPr id="4" name="Picture 3" descr="A trailer in a field with trees in the background&#10;&#10;Description automatically generated">
            <a:extLst>
              <a:ext uri="{FF2B5EF4-FFF2-40B4-BE49-F238E27FC236}">
                <a16:creationId xmlns:a16="http://schemas.microsoft.com/office/drawing/2014/main" id="{F748A0BA-7264-6E04-3C41-F0560B92489D}"/>
              </a:ext>
            </a:extLst>
          </p:cNvPr>
          <p:cNvPicPr>
            <a:picLocks noChangeAspect="1"/>
          </p:cNvPicPr>
          <p:nvPr/>
        </p:nvPicPr>
        <p:blipFill>
          <a:blip r:embed="rId5"/>
          <a:stretch>
            <a:fillRect/>
          </a:stretch>
        </p:blipFill>
        <p:spPr>
          <a:xfrm>
            <a:off x="5391038" y="807015"/>
            <a:ext cx="2850363" cy="3524876"/>
          </a:xfrm>
          <a:prstGeom prst="rect">
            <a:avLst/>
          </a:prstGeom>
        </p:spPr>
      </p:pic>
      <p:pic>
        <p:nvPicPr>
          <p:cNvPr id="6" name="Picture 5" descr="A herd of sheep grazing in a field&#10;&#10;Description automatically generated">
            <a:extLst>
              <a:ext uri="{FF2B5EF4-FFF2-40B4-BE49-F238E27FC236}">
                <a16:creationId xmlns:a16="http://schemas.microsoft.com/office/drawing/2014/main" id="{39767FAD-0F8F-547D-EE4E-DB2C898130C1}"/>
              </a:ext>
            </a:extLst>
          </p:cNvPr>
          <p:cNvPicPr>
            <a:picLocks noChangeAspect="1"/>
          </p:cNvPicPr>
          <p:nvPr/>
        </p:nvPicPr>
        <p:blipFill>
          <a:blip r:embed="rId6"/>
          <a:stretch>
            <a:fillRect/>
          </a:stretch>
        </p:blipFill>
        <p:spPr>
          <a:xfrm>
            <a:off x="535011" y="911671"/>
            <a:ext cx="4420752" cy="3315564"/>
          </a:xfrm>
          <a:prstGeom prst="rect">
            <a:avLst/>
          </a:prstGeom>
        </p:spPr>
      </p:pic>
    </p:spTree>
    <p:extLst>
      <p:ext uri="{BB962C8B-B14F-4D97-AF65-F5344CB8AC3E}">
        <p14:creationId xmlns:p14="http://schemas.microsoft.com/office/powerpoint/2010/main" val="2482779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pic>
        <p:nvPicPr>
          <p:cNvPr id="4" name="Picture 3" descr="A goat looking through a fence&#10;&#10;Description automatically generated">
            <a:extLst>
              <a:ext uri="{FF2B5EF4-FFF2-40B4-BE49-F238E27FC236}">
                <a16:creationId xmlns:a16="http://schemas.microsoft.com/office/drawing/2014/main" id="{A17B15F3-6423-725F-555E-85D1D8AD9B43}"/>
              </a:ext>
            </a:extLst>
          </p:cNvPr>
          <p:cNvPicPr>
            <a:picLocks noChangeAspect="1"/>
          </p:cNvPicPr>
          <p:nvPr/>
        </p:nvPicPr>
        <p:blipFill>
          <a:blip r:embed="rId5"/>
          <a:stretch>
            <a:fillRect/>
          </a:stretch>
        </p:blipFill>
        <p:spPr>
          <a:xfrm>
            <a:off x="1300854" y="1028700"/>
            <a:ext cx="2324100" cy="3086100"/>
          </a:xfrm>
          <a:prstGeom prst="rect">
            <a:avLst/>
          </a:prstGeom>
        </p:spPr>
      </p:pic>
      <p:pic>
        <p:nvPicPr>
          <p:cNvPr id="5" name="Picture 4" descr="A collage of a dog lying on a blanket&#10;&#10;Description automatically generated">
            <a:extLst>
              <a:ext uri="{FF2B5EF4-FFF2-40B4-BE49-F238E27FC236}">
                <a16:creationId xmlns:a16="http://schemas.microsoft.com/office/drawing/2014/main" id="{CC03C514-08BA-F242-E637-9E9B3D15DFD4}"/>
              </a:ext>
            </a:extLst>
          </p:cNvPr>
          <p:cNvPicPr>
            <a:picLocks noChangeAspect="1"/>
          </p:cNvPicPr>
          <p:nvPr/>
        </p:nvPicPr>
        <p:blipFill>
          <a:blip r:embed="rId6"/>
          <a:stretch>
            <a:fillRect/>
          </a:stretch>
        </p:blipFill>
        <p:spPr>
          <a:xfrm>
            <a:off x="4315140" y="461342"/>
            <a:ext cx="3545154" cy="4229100"/>
          </a:xfrm>
          <a:prstGeom prst="rect">
            <a:avLst/>
          </a:prstGeom>
        </p:spPr>
      </p:pic>
    </p:spTree>
    <p:extLst>
      <p:ext uri="{BB962C8B-B14F-4D97-AF65-F5344CB8AC3E}">
        <p14:creationId xmlns:p14="http://schemas.microsoft.com/office/powerpoint/2010/main" val="1493686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pic>
        <p:nvPicPr>
          <p:cNvPr id="6" name="Picture 5" descr="People standing in front of a food truck&#10;&#10;Description automatically generated">
            <a:extLst>
              <a:ext uri="{FF2B5EF4-FFF2-40B4-BE49-F238E27FC236}">
                <a16:creationId xmlns:a16="http://schemas.microsoft.com/office/drawing/2014/main" id="{A04F9511-D066-1B02-A878-DC93B2808993}"/>
              </a:ext>
            </a:extLst>
          </p:cNvPr>
          <p:cNvPicPr>
            <a:picLocks noChangeAspect="1"/>
          </p:cNvPicPr>
          <p:nvPr/>
        </p:nvPicPr>
        <p:blipFill>
          <a:blip r:embed="rId5"/>
          <a:stretch>
            <a:fillRect/>
          </a:stretch>
        </p:blipFill>
        <p:spPr>
          <a:xfrm>
            <a:off x="4740260" y="1158276"/>
            <a:ext cx="4114800" cy="3086100"/>
          </a:xfrm>
          <a:prstGeom prst="rect">
            <a:avLst/>
          </a:prstGeom>
        </p:spPr>
      </p:pic>
      <p:pic>
        <p:nvPicPr>
          <p:cNvPr id="4" name="Picture 3" descr="A dirt road with a sunset in the background&#10;&#10;Description automatically generated">
            <a:extLst>
              <a:ext uri="{FF2B5EF4-FFF2-40B4-BE49-F238E27FC236}">
                <a16:creationId xmlns:a16="http://schemas.microsoft.com/office/drawing/2014/main" id="{87164968-DB55-891A-4E91-3003736B0D17}"/>
              </a:ext>
            </a:extLst>
          </p:cNvPr>
          <p:cNvPicPr>
            <a:picLocks noChangeAspect="1"/>
          </p:cNvPicPr>
          <p:nvPr/>
        </p:nvPicPr>
        <p:blipFill>
          <a:blip r:embed="rId6"/>
          <a:stretch>
            <a:fillRect/>
          </a:stretch>
        </p:blipFill>
        <p:spPr>
          <a:xfrm>
            <a:off x="288940" y="1158276"/>
            <a:ext cx="4124325" cy="3086100"/>
          </a:xfrm>
          <a:prstGeom prst="rect">
            <a:avLst/>
          </a:prstGeom>
        </p:spPr>
      </p:pic>
    </p:spTree>
    <p:extLst>
      <p:ext uri="{BB962C8B-B14F-4D97-AF65-F5344CB8AC3E}">
        <p14:creationId xmlns:p14="http://schemas.microsoft.com/office/powerpoint/2010/main" val="1307882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8" name="TextBox 7"/>
          <p:cNvSpPr txBox="1"/>
          <p:nvPr/>
        </p:nvSpPr>
        <p:spPr>
          <a:xfrm>
            <a:off x="890510" y="414623"/>
            <a:ext cx="7562785" cy="969496"/>
          </a:xfrm>
          <a:prstGeom prst="rect">
            <a:avLst/>
          </a:prstGeom>
          <a:noFill/>
        </p:spPr>
        <p:txBody>
          <a:bodyPr wrap="square" lIns="91440" tIns="45720" rIns="91440" bIns="45720" rtlCol="0" anchor="t">
            <a:spAutoFit/>
          </a:bodyPr>
          <a:lstStyle/>
          <a:p>
            <a:pPr>
              <a:spcBef>
                <a:spcPts val="600"/>
              </a:spcBef>
              <a:buClr>
                <a:srgbClr val="00B050"/>
              </a:buClr>
              <a:buSzPct val="87000"/>
            </a:pPr>
            <a:endParaRPr lang="en-AU" sz="2400">
              <a:latin typeface="Arial"/>
              <a:cs typeface="Arial"/>
            </a:endParaRPr>
          </a:p>
          <a:p>
            <a:pPr algn="ctr">
              <a:spcBef>
                <a:spcPts val="600"/>
              </a:spcBef>
            </a:pPr>
            <a:r>
              <a:rPr lang="en-AU" sz="2800" b="1">
                <a:latin typeface="Arial"/>
                <a:cs typeface="Arial"/>
              </a:rPr>
              <a:t>Upcoming Business Education Sessions:</a:t>
            </a:r>
          </a:p>
        </p:txBody>
      </p:sp>
      <p:sp>
        <p:nvSpPr>
          <p:cNvPr id="4" name="TextBox 3">
            <a:extLst>
              <a:ext uri="{FF2B5EF4-FFF2-40B4-BE49-F238E27FC236}">
                <a16:creationId xmlns:a16="http://schemas.microsoft.com/office/drawing/2014/main" id="{3372D6A3-B22C-F31F-F9D3-8D2492E95724}"/>
              </a:ext>
            </a:extLst>
          </p:cNvPr>
          <p:cNvSpPr txBox="1"/>
          <p:nvPr/>
        </p:nvSpPr>
        <p:spPr>
          <a:xfrm>
            <a:off x="461189" y="1533848"/>
            <a:ext cx="852953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panose="020B0604020202020204" pitchFamily="34" charset="0"/>
                <a:cs typeface="Arial" panose="020B0604020202020204" pitchFamily="34" charset="0"/>
              </a:rPr>
              <a:t>Wednesday 28 August 2024</a:t>
            </a:r>
            <a:endParaRPr lang="en-US">
              <a:latin typeface="Arial" panose="020B0604020202020204" pitchFamily="34"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Northern Rivers Rail Trail Business Ready Workshop: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7:30am - 9:00am</a:t>
            </a:r>
          </a:p>
          <a:p>
            <a:pPr algn="ct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Northern Rivers Rail Trail Developing Your Business Ideas Workshop: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10:00am - 12:30pm</a:t>
            </a:r>
          </a:p>
          <a:p>
            <a:pPr algn="ct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Gordon Pavilion, bookings essential.</a:t>
            </a:r>
          </a:p>
        </p:txBody>
      </p:sp>
    </p:spTree>
    <p:extLst>
      <p:ext uri="{BB962C8B-B14F-4D97-AF65-F5344CB8AC3E}">
        <p14:creationId xmlns:p14="http://schemas.microsoft.com/office/powerpoint/2010/main" val="3205741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8" name="TextBox 7"/>
          <p:cNvSpPr txBox="1"/>
          <p:nvPr/>
        </p:nvSpPr>
        <p:spPr>
          <a:xfrm>
            <a:off x="890510" y="414623"/>
            <a:ext cx="7562785" cy="907941"/>
          </a:xfrm>
          <a:prstGeom prst="rect">
            <a:avLst/>
          </a:prstGeom>
          <a:noFill/>
        </p:spPr>
        <p:txBody>
          <a:bodyPr wrap="square" lIns="91440" tIns="45720" rIns="91440" bIns="45720" rtlCol="0" anchor="t">
            <a:spAutoFit/>
          </a:bodyPr>
          <a:lstStyle/>
          <a:p>
            <a:pPr>
              <a:spcBef>
                <a:spcPts val="600"/>
              </a:spcBef>
              <a:buClr>
                <a:srgbClr val="00B050"/>
              </a:buClr>
              <a:buSzPct val="87000"/>
            </a:pPr>
            <a:endParaRPr lang="en-AU" sz="2400">
              <a:latin typeface="Arial"/>
              <a:cs typeface="Arial"/>
            </a:endParaRPr>
          </a:p>
          <a:p>
            <a:pPr algn="ctr">
              <a:spcBef>
                <a:spcPts val="600"/>
              </a:spcBef>
            </a:pPr>
            <a:r>
              <a:rPr lang="en-AU" sz="2400" b="1">
                <a:latin typeface="Arial"/>
                <a:cs typeface="Arial"/>
              </a:rPr>
              <a:t>Need more assistance?</a:t>
            </a:r>
            <a:endParaRPr lang="en-AU" b="1">
              <a:cs typeface="Calibri"/>
            </a:endParaRPr>
          </a:p>
        </p:txBody>
      </p:sp>
      <p:sp>
        <p:nvSpPr>
          <p:cNvPr id="4" name="TextBox 3">
            <a:extLst>
              <a:ext uri="{FF2B5EF4-FFF2-40B4-BE49-F238E27FC236}">
                <a16:creationId xmlns:a16="http://schemas.microsoft.com/office/drawing/2014/main" id="{3372D6A3-B22C-F31F-F9D3-8D2492E95724}"/>
              </a:ext>
            </a:extLst>
          </p:cNvPr>
          <p:cNvSpPr txBox="1"/>
          <p:nvPr/>
        </p:nvSpPr>
        <p:spPr>
          <a:xfrm>
            <a:off x="407401" y="2118795"/>
            <a:ext cx="852953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Lismore City Council Business Concierge Service</a:t>
            </a:r>
            <a:endParaRPr lang="en-US"/>
          </a:p>
          <a:p>
            <a:pPr algn="ctr"/>
            <a:endParaRPr lang="en-US" sz="2400" b="1">
              <a:cs typeface="Calibri"/>
            </a:endParaRPr>
          </a:p>
          <a:p>
            <a:pPr algn="ctr"/>
            <a:endParaRPr lang="en-US">
              <a:cs typeface="Calibri"/>
            </a:endParaRPr>
          </a:p>
          <a:p>
            <a:pPr algn="ctr"/>
            <a:r>
              <a:rPr lang="en-US">
                <a:cs typeface="Calibri"/>
              </a:rPr>
              <a:t>Every second Thursday of the month from 8:30am - 10:30am</a:t>
            </a:r>
          </a:p>
          <a:p>
            <a:pPr algn="ctr"/>
            <a:endParaRPr lang="en-US">
              <a:cs typeface="Calibri"/>
            </a:endParaRPr>
          </a:p>
          <a:p>
            <a:pPr algn="ctr"/>
            <a:r>
              <a:rPr lang="en-US">
                <a:cs typeface="Calibri"/>
              </a:rPr>
              <a:t>Bookings via: business@lismore.nsw.gov.au</a:t>
            </a:r>
          </a:p>
        </p:txBody>
      </p:sp>
    </p:spTree>
    <p:extLst>
      <p:ext uri="{BB962C8B-B14F-4D97-AF65-F5344CB8AC3E}">
        <p14:creationId xmlns:p14="http://schemas.microsoft.com/office/powerpoint/2010/main" val="2415049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8" name="TextBox 7"/>
          <p:cNvSpPr txBox="1"/>
          <p:nvPr/>
        </p:nvSpPr>
        <p:spPr>
          <a:xfrm>
            <a:off x="890510" y="1300862"/>
            <a:ext cx="7562785" cy="3600986"/>
          </a:xfrm>
          <a:prstGeom prst="rect">
            <a:avLst/>
          </a:prstGeom>
          <a:noFill/>
        </p:spPr>
        <p:txBody>
          <a:bodyPr wrap="square" lIns="91440" tIns="45720" rIns="91440" bIns="45720" rtlCol="0" anchor="t">
            <a:spAutoFit/>
          </a:bodyPr>
          <a:lstStyle/>
          <a:p>
            <a:pPr>
              <a:spcBef>
                <a:spcPts val="600"/>
              </a:spcBef>
              <a:buClr>
                <a:srgbClr val="00B050"/>
              </a:buClr>
              <a:buSzPct val="87000"/>
            </a:pPr>
            <a:endParaRPr lang="en-AU" sz="2400">
              <a:latin typeface="Arial"/>
              <a:cs typeface="Arial"/>
            </a:endParaRPr>
          </a:p>
          <a:p>
            <a:pPr>
              <a:spcBef>
                <a:spcPts val="600"/>
              </a:spcBef>
            </a:pPr>
            <a:endParaRPr lang="en-AU" sz="2400">
              <a:latin typeface="Arial"/>
              <a:cs typeface="Arial"/>
            </a:endParaRPr>
          </a:p>
          <a:p>
            <a:pPr>
              <a:spcBef>
                <a:spcPts val="600"/>
              </a:spcBef>
            </a:pPr>
            <a:r>
              <a:rPr lang="en-AU" sz="2400">
                <a:latin typeface="Arial"/>
                <a:cs typeface="Arial"/>
              </a:rPr>
              <a:t>For further business support contact:</a:t>
            </a:r>
          </a:p>
          <a:p>
            <a:pPr>
              <a:spcBef>
                <a:spcPts val="600"/>
              </a:spcBef>
            </a:pPr>
            <a:endParaRPr lang="en-AU" sz="4000">
              <a:solidFill>
                <a:srgbClr val="000000"/>
              </a:solidFill>
              <a:latin typeface="Arial"/>
              <a:ea typeface="Calibri"/>
              <a:cs typeface="Arial"/>
            </a:endParaRPr>
          </a:p>
          <a:p>
            <a:r>
              <a:rPr lang="en-AU" sz="2400">
                <a:solidFill>
                  <a:srgbClr val="141414"/>
                </a:solidFill>
                <a:latin typeface="Calibri"/>
                <a:ea typeface="Calibri"/>
                <a:cs typeface="Calibri"/>
              </a:rPr>
              <a:t>Tina Irish, Manager Destination and Economy</a:t>
            </a:r>
            <a:endParaRPr lang="en-US" sz="2400">
              <a:latin typeface="Calibri"/>
              <a:ea typeface="Calibri"/>
              <a:cs typeface="Calibri"/>
            </a:endParaRPr>
          </a:p>
          <a:p>
            <a:r>
              <a:rPr lang="en-AU" sz="2400">
                <a:solidFill>
                  <a:srgbClr val="141414"/>
                </a:solidFill>
                <a:latin typeface="Calibri"/>
                <a:ea typeface="Calibri"/>
                <a:cs typeface="Calibri"/>
              </a:rPr>
              <a:t>Phone: 02 6625 0458 / 0427 003 645</a:t>
            </a:r>
            <a:endParaRPr lang="en-AU" sz="2400">
              <a:latin typeface="Calibri"/>
              <a:ea typeface="Calibri"/>
              <a:cs typeface="Calibri"/>
            </a:endParaRPr>
          </a:p>
          <a:p>
            <a:r>
              <a:rPr lang="en-AU" sz="2400">
                <a:latin typeface="Calibri"/>
                <a:ea typeface="Calibri"/>
                <a:cs typeface="Calibri"/>
                <a:hlinkClick r:id="rId5"/>
              </a:rPr>
              <a:t>Business@lismore.nsw.gov.au</a:t>
            </a:r>
            <a:r>
              <a:rPr lang="en-AU" sz="2400">
                <a:solidFill>
                  <a:srgbClr val="141414"/>
                </a:solidFill>
                <a:latin typeface="Calibri"/>
                <a:ea typeface="Calibri"/>
                <a:cs typeface="Calibri"/>
              </a:rPr>
              <a:t> </a:t>
            </a:r>
            <a:endParaRPr lang="en-AU" sz="2400"/>
          </a:p>
          <a:p>
            <a:pPr>
              <a:spcBef>
                <a:spcPts val="600"/>
              </a:spcBef>
            </a:pPr>
            <a:endParaRPr lang="en-AU" sz="2400">
              <a:latin typeface="Arial"/>
              <a:cs typeface="Arial"/>
            </a:endParaRPr>
          </a:p>
        </p:txBody>
      </p:sp>
    </p:spTree>
    <p:extLst>
      <p:ext uri="{BB962C8B-B14F-4D97-AF65-F5344CB8AC3E}">
        <p14:creationId xmlns:p14="http://schemas.microsoft.com/office/powerpoint/2010/main" val="211900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917594" y="442395"/>
            <a:ext cx="5724636" cy="843821"/>
          </a:xfrm>
          <a:prstGeom prst="rect">
            <a:avLst/>
          </a:prstGeom>
        </p:spPr>
        <p:txBody>
          <a:bodyPr wrap="square">
            <a:spAutoFit/>
          </a:bodyPr>
          <a:lstStyle/>
          <a:p>
            <a:pPr>
              <a:lnSpc>
                <a:spcPts val="2500"/>
              </a:lnSpc>
            </a:pPr>
            <a:r>
              <a:rPr lang="en-AU" sz="4000" b="1" kern="1400">
                <a:solidFill>
                  <a:srgbClr val="007D37"/>
                </a:solidFill>
                <a:latin typeface="Arial" panose="020B0604020202020204" pitchFamily="34" charset="0"/>
                <a:ea typeface="Times New Roman"/>
                <a:cs typeface="Arial" panose="020B0604020202020204" pitchFamily="34" charset="0"/>
              </a:rPr>
              <a:t>Agritourism reforms</a:t>
            </a:r>
          </a:p>
          <a:p>
            <a:r>
              <a:rPr lang="en-AU" sz="2800" b="1" kern="1400">
                <a:solidFill>
                  <a:schemeClr val="bg1">
                    <a:lumMod val="50000"/>
                  </a:schemeClr>
                </a:solidFill>
                <a:latin typeface="Arial" panose="020B0604020202020204" pitchFamily="34" charset="0"/>
                <a:ea typeface="Times New Roman"/>
                <a:cs typeface="Calibri"/>
              </a:rPr>
              <a:t>State Government changes</a:t>
            </a:r>
          </a:p>
        </p:txBody>
      </p:sp>
      <p:sp>
        <p:nvSpPr>
          <p:cNvPr id="8" name="TextBox 7"/>
          <p:cNvSpPr txBox="1"/>
          <p:nvPr/>
        </p:nvSpPr>
        <p:spPr>
          <a:xfrm>
            <a:off x="890511" y="1577582"/>
            <a:ext cx="5121649" cy="2646878"/>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a:latin typeface="Arial" panose="020B0604020202020204" pitchFamily="34" charset="0"/>
                <a:cs typeface="Arial" panose="020B0604020202020204" pitchFamily="34" charset="0"/>
              </a:rPr>
              <a:t>In late 2022, new fast-track agritourism pathways were introduced for:</a:t>
            </a:r>
          </a:p>
          <a:p>
            <a:pPr marL="800100" lvl="1" indent="-342900">
              <a:spcBef>
                <a:spcPts val="600"/>
              </a:spcBef>
              <a:buClr>
                <a:srgbClr val="00B050"/>
              </a:buClr>
              <a:buSzPct val="87000"/>
              <a:buFont typeface="Arial" panose="020B0604020202020204" pitchFamily="34" charset="0"/>
              <a:buChar char="►"/>
            </a:pPr>
            <a:r>
              <a:rPr lang="en-AU">
                <a:latin typeface="Arial" panose="020B0604020202020204" pitchFamily="34" charset="0"/>
                <a:cs typeface="Arial" panose="020B0604020202020204" pitchFamily="34" charset="0"/>
              </a:rPr>
              <a:t>Roadside stalls</a:t>
            </a:r>
          </a:p>
          <a:p>
            <a:pPr marL="800100" lvl="1" indent="-342900">
              <a:spcBef>
                <a:spcPts val="600"/>
              </a:spcBef>
              <a:buClr>
                <a:srgbClr val="00B050"/>
              </a:buClr>
              <a:buSzPct val="87000"/>
              <a:buFont typeface="Arial" panose="020B0604020202020204" pitchFamily="34" charset="0"/>
              <a:buChar char="►"/>
            </a:pPr>
            <a:r>
              <a:rPr lang="en-AU">
                <a:latin typeface="Arial" panose="020B0604020202020204" pitchFamily="34" charset="0"/>
                <a:cs typeface="Arial" panose="020B0604020202020204" pitchFamily="34" charset="0"/>
              </a:rPr>
              <a:t>Farm gate premises*</a:t>
            </a:r>
          </a:p>
          <a:p>
            <a:pPr marL="800100" lvl="1" indent="-342900">
              <a:spcBef>
                <a:spcPts val="600"/>
              </a:spcBef>
              <a:buClr>
                <a:srgbClr val="00B050"/>
              </a:buClr>
              <a:buSzPct val="87000"/>
              <a:buFont typeface="Arial" panose="020B0604020202020204" pitchFamily="34" charset="0"/>
              <a:buChar char="►"/>
            </a:pPr>
            <a:r>
              <a:rPr lang="en-AU">
                <a:latin typeface="Arial" panose="020B0604020202020204" pitchFamily="34" charset="0"/>
                <a:cs typeface="Arial" panose="020B0604020202020204" pitchFamily="34" charset="0"/>
              </a:rPr>
              <a:t>Farm experience premises*</a:t>
            </a:r>
          </a:p>
          <a:p>
            <a:pPr marL="800100" lvl="1" indent="-342900">
              <a:spcBef>
                <a:spcPts val="600"/>
              </a:spcBef>
              <a:buClr>
                <a:srgbClr val="00B050"/>
              </a:buClr>
              <a:buSzPct val="87000"/>
              <a:buFont typeface="Arial" panose="020B0604020202020204" pitchFamily="34" charset="0"/>
              <a:buChar char="►"/>
            </a:pPr>
            <a:r>
              <a:rPr lang="en-AU">
                <a:latin typeface="Arial" panose="020B0604020202020204" pitchFamily="34" charset="0"/>
                <a:cs typeface="Arial" panose="020B0604020202020204" pitchFamily="34" charset="0"/>
              </a:rPr>
              <a:t>Farm stay accommodation*</a:t>
            </a:r>
          </a:p>
          <a:p>
            <a:pPr marL="800100" lvl="1" indent="-342900" algn="r">
              <a:spcBef>
                <a:spcPts val="600"/>
              </a:spcBef>
              <a:buClr>
                <a:srgbClr val="00B050"/>
              </a:buClr>
              <a:buSzPct val="87000"/>
              <a:buFont typeface="Arial" panose="020B0604020202020204" pitchFamily="34" charset="0"/>
              <a:buChar char="►"/>
            </a:pPr>
            <a:endParaRPr lang="en-AU" sz="1400">
              <a:latin typeface="Arial" panose="020B0604020202020204" pitchFamily="34" charset="0"/>
              <a:cs typeface="Arial" panose="020B0604020202020204" pitchFamily="34" charset="0"/>
            </a:endParaRPr>
          </a:p>
          <a:p>
            <a:pPr lvl="1" algn="r">
              <a:spcBef>
                <a:spcPts val="600"/>
              </a:spcBef>
              <a:buClr>
                <a:srgbClr val="00B050"/>
              </a:buClr>
              <a:buSzPct val="87000"/>
            </a:pPr>
            <a:r>
              <a:rPr lang="en-AU" sz="1200">
                <a:solidFill>
                  <a:srgbClr val="FF0000"/>
                </a:solidFill>
                <a:latin typeface="Arial" panose="020B0604020202020204" pitchFamily="34" charset="0"/>
                <a:cs typeface="Arial" panose="020B0604020202020204" pitchFamily="34" charset="0"/>
              </a:rPr>
              <a:t>* Must be on a commercial farm and ancillary to the farm</a:t>
            </a:r>
          </a:p>
        </p:txBody>
      </p:sp>
      <p:pic>
        <p:nvPicPr>
          <p:cNvPr id="2050" name="Picture 2">
            <a:extLst>
              <a:ext uri="{FF2B5EF4-FFF2-40B4-BE49-F238E27FC236}">
                <a16:creationId xmlns:a16="http://schemas.microsoft.com/office/drawing/2014/main" id="{DF8D34AF-3102-7AD2-EEEF-A09B845D46C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346"/>
          <a:stretch/>
        </p:blipFill>
        <p:spPr bwMode="auto">
          <a:xfrm>
            <a:off x="6228185" y="0"/>
            <a:ext cx="2915816" cy="2352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rms near Sydney | Family-friendly day trips | Animals galore!">
            <a:extLst>
              <a:ext uri="{FF2B5EF4-FFF2-40B4-BE49-F238E27FC236}">
                <a16:creationId xmlns:a16="http://schemas.microsoft.com/office/drawing/2014/main" id="{7CB39C39-3C1A-F2B7-B472-0DD6E562F1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351"/>
          <a:stretch/>
        </p:blipFill>
        <p:spPr bwMode="auto">
          <a:xfrm>
            <a:off x="6228185" y="2357973"/>
            <a:ext cx="2915814" cy="279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24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917594" y="442395"/>
            <a:ext cx="5724636" cy="843821"/>
          </a:xfrm>
          <a:prstGeom prst="rect">
            <a:avLst/>
          </a:prstGeom>
        </p:spPr>
        <p:txBody>
          <a:bodyPr wrap="square">
            <a:spAutoFit/>
          </a:bodyPr>
          <a:lstStyle/>
          <a:p>
            <a:pPr>
              <a:lnSpc>
                <a:spcPts val="2500"/>
              </a:lnSpc>
            </a:pPr>
            <a:r>
              <a:rPr lang="en-AU" sz="4000" b="1" kern="1400">
                <a:solidFill>
                  <a:srgbClr val="007D37"/>
                </a:solidFill>
                <a:latin typeface="Arial" panose="020B0604020202020204" pitchFamily="34" charset="0"/>
                <a:ea typeface="Times New Roman"/>
                <a:cs typeface="Arial" panose="020B0604020202020204" pitchFamily="34" charset="0"/>
              </a:rPr>
              <a:t>Agritourism reforms</a:t>
            </a:r>
          </a:p>
          <a:p>
            <a:r>
              <a:rPr lang="en-AU" sz="2800" b="1" kern="1400">
                <a:solidFill>
                  <a:schemeClr val="bg1">
                    <a:lumMod val="50000"/>
                  </a:schemeClr>
                </a:solidFill>
                <a:latin typeface="Arial" panose="020B0604020202020204" pitchFamily="34" charset="0"/>
                <a:ea typeface="Times New Roman"/>
                <a:cs typeface="Calibri"/>
              </a:rPr>
              <a:t>State Government changes</a:t>
            </a:r>
          </a:p>
        </p:txBody>
      </p:sp>
      <p:sp>
        <p:nvSpPr>
          <p:cNvPr id="8" name="TextBox 7"/>
          <p:cNvSpPr txBox="1"/>
          <p:nvPr/>
        </p:nvSpPr>
        <p:spPr>
          <a:xfrm>
            <a:off x="890511" y="1577582"/>
            <a:ext cx="7425906" cy="2600712"/>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2400">
                <a:latin typeface="Arial" panose="020B0604020202020204" pitchFamily="34" charset="0"/>
                <a:cs typeface="Arial" panose="020B0604020202020204" pitchFamily="34" charset="0"/>
              </a:rPr>
              <a:t>Three pathways available, depending on type of development and scale:</a:t>
            </a:r>
          </a:p>
          <a:p>
            <a:pPr marL="800100" lvl="1" indent="-342900">
              <a:spcBef>
                <a:spcPts val="600"/>
              </a:spcBef>
              <a:buClr>
                <a:srgbClr val="00B050"/>
              </a:buClr>
              <a:buSzPct val="87000"/>
              <a:buFont typeface="Arial" panose="020B0604020202020204" pitchFamily="34" charset="0"/>
              <a:buChar char="►"/>
            </a:pPr>
            <a:r>
              <a:rPr lang="en-AU" sz="2000">
                <a:latin typeface="Arial" panose="020B0604020202020204" pitchFamily="34" charset="0"/>
                <a:cs typeface="Arial" panose="020B0604020202020204" pitchFamily="34" charset="0"/>
              </a:rPr>
              <a:t>Exempt development – </a:t>
            </a:r>
            <a:r>
              <a:rPr lang="en-AU" sz="2000">
                <a:solidFill>
                  <a:schemeClr val="bg1">
                    <a:lumMod val="50000"/>
                  </a:schemeClr>
                </a:solidFill>
                <a:latin typeface="Arial" panose="020B0604020202020204" pitchFamily="34" charset="0"/>
                <a:cs typeface="Arial" panose="020B0604020202020204" pitchFamily="34" charset="0"/>
              </a:rPr>
              <a:t>no </a:t>
            </a:r>
            <a:r>
              <a:rPr lang="en-AU" sz="2000" u="sng">
                <a:solidFill>
                  <a:schemeClr val="bg1">
                    <a:lumMod val="50000"/>
                  </a:schemeClr>
                </a:solidFill>
                <a:latin typeface="Arial" panose="020B0604020202020204" pitchFamily="34" charset="0"/>
                <a:cs typeface="Arial" panose="020B0604020202020204" pitchFamily="34" charset="0"/>
              </a:rPr>
              <a:t>planning</a:t>
            </a:r>
            <a:r>
              <a:rPr lang="en-AU" sz="2000">
                <a:solidFill>
                  <a:schemeClr val="bg1">
                    <a:lumMod val="50000"/>
                  </a:schemeClr>
                </a:solidFill>
                <a:latin typeface="Arial" panose="020B0604020202020204" pitchFamily="34" charset="0"/>
                <a:cs typeface="Arial" panose="020B0604020202020204" pitchFamily="34" charset="0"/>
              </a:rPr>
              <a:t> approval required</a:t>
            </a:r>
          </a:p>
          <a:p>
            <a:pPr marL="800100" lvl="1" indent="-342900">
              <a:spcBef>
                <a:spcPts val="600"/>
              </a:spcBef>
              <a:buClr>
                <a:srgbClr val="00B050"/>
              </a:buClr>
              <a:buSzPct val="87000"/>
              <a:buFont typeface="Arial" panose="020B0604020202020204" pitchFamily="34" charset="0"/>
              <a:buChar char="►"/>
            </a:pPr>
            <a:r>
              <a:rPr lang="en-AU" sz="2000">
                <a:latin typeface="Arial" panose="020B0604020202020204" pitchFamily="34" charset="0"/>
                <a:cs typeface="Arial" panose="020B0604020202020204" pitchFamily="34" charset="0"/>
              </a:rPr>
              <a:t>Complying development – </a:t>
            </a:r>
            <a:r>
              <a:rPr lang="en-AU" sz="2000">
                <a:solidFill>
                  <a:schemeClr val="bg1">
                    <a:lumMod val="50000"/>
                  </a:schemeClr>
                </a:solidFill>
                <a:latin typeface="Arial" panose="020B0604020202020204" pitchFamily="34" charset="0"/>
                <a:cs typeface="Arial" panose="020B0604020202020204" pitchFamily="34" charset="0"/>
              </a:rPr>
              <a:t>fast-track planning approval through Council or private certifier</a:t>
            </a:r>
          </a:p>
          <a:p>
            <a:pPr marL="800100" lvl="1" indent="-342900">
              <a:spcBef>
                <a:spcPts val="600"/>
              </a:spcBef>
              <a:buClr>
                <a:srgbClr val="00B050"/>
              </a:buClr>
              <a:buSzPct val="87000"/>
              <a:buFont typeface="Arial" panose="020B0604020202020204" pitchFamily="34" charset="0"/>
              <a:buChar char="►"/>
            </a:pPr>
            <a:r>
              <a:rPr lang="en-AU" sz="2000">
                <a:latin typeface="Arial" panose="020B0604020202020204" pitchFamily="34" charset="0"/>
                <a:cs typeface="Arial" panose="020B0604020202020204" pitchFamily="34" charset="0"/>
              </a:rPr>
              <a:t>Development application – </a:t>
            </a:r>
            <a:r>
              <a:rPr lang="en-AU" sz="2000">
                <a:solidFill>
                  <a:schemeClr val="bg1">
                    <a:lumMod val="50000"/>
                  </a:schemeClr>
                </a:solidFill>
                <a:latin typeface="Arial" panose="020B0604020202020204" pitchFamily="34" charset="0"/>
                <a:cs typeface="Arial" panose="020B0604020202020204" pitchFamily="34" charset="0"/>
              </a:rPr>
              <a:t>standard DA procedure through Council</a:t>
            </a:r>
          </a:p>
        </p:txBody>
      </p:sp>
    </p:spTree>
    <p:extLst>
      <p:ext uri="{BB962C8B-B14F-4D97-AF65-F5344CB8AC3E}">
        <p14:creationId xmlns:p14="http://schemas.microsoft.com/office/powerpoint/2010/main" val="23506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81428"/>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323528" y="978669"/>
            <a:ext cx="3528392" cy="720710"/>
          </a:xfrm>
          <a:prstGeom prst="rect">
            <a:avLst/>
          </a:prstGeom>
        </p:spPr>
        <p:txBody>
          <a:bodyPr wrap="square">
            <a:spAutoFit/>
          </a:bodyPr>
          <a:lstStyle/>
          <a:p>
            <a:pPr>
              <a:lnSpc>
                <a:spcPts val="2500"/>
              </a:lnSpc>
            </a:pPr>
            <a:r>
              <a:rPr lang="en-AU" sz="2800" b="1" kern="1400">
                <a:solidFill>
                  <a:srgbClr val="007D37"/>
                </a:solidFill>
                <a:latin typeface="Arial" panose="020B0604020202020204" pitchFamily="34" charset="0"/>
                <a:ea typeface="Times New Roman"/>
                <a:cs typeface="Arial" panose="020B0604020202020204" pitchFamily="34" charset="0"/>
              </a:rPr>
              <a:t>What can you do?</a:t>
            </a:r>
          </a:p>
          <a:p>
            <a:r>
              <a:rPr lang="en-AU" sz="2000" b="1" kern="1400">
                <a:solidFill>
                  <a:schemeClr val="bg1">
                    <a:lumMod val="50000"/>
                  </a:schemeClr>
                </a:solidFill>
                <a:latin typeface="Arial" panose="020B0604020202020204" pitchFamily="34" charset="0"/>
                <a:ea typeface="Times New Roman"/>
                <a:cs typeface="Calibri"/>
              </a:rPr>
              <a:t>Roadside stalls</a:t>
            </a:r>
          </a:p>
        </p:txBody>
      </p:sp>
      <p:sp>
        <p:nvSpPr>
          <p:cNvPr id="8" name="TextBox 7"/>
          <p:cNvSpPr txBox="1"/>
          <p:nvPr/>
        </p:nvSpPr>
        <p:spPr>
          <a:xfrm>
            <a:off x="323528" y="1849285"/>
            <a:ext cx="3528392" cy="2292935"/>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Able to sell agricultural produce or hand-crafted goods from your property or adjacent property</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Up to 9m</a:t>
            </a:r>
            <a:r>
              <a:rPr lang="en-AU" sz="1600" baseline="30000">
                <a:latin typeface="Arial" panose="020B0604020202020204" pitchFamily="34" charset="0"/>
                <a:cs typeface="Arial" panose="020B0604020202020204" pitchFamily="34" charset="0"/>
              </a:rPr>
              <a:t>2</a:t>
            </a:r>
            <a:r>
              <a:rPr lang="en-AU" sz="1600">
                <a:latin typeface="Arial" panose="020B0604020202020204" pitchFamily="34" charset="0"/>
                <a:cs typeface="Arial" panose="020B0604020202020204" pitchFamily="34" charset="0"/>
              </a:rPr>
              <a:t> as exempt development (no DA required)</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Up to 15m</a:t>
            </a:r>
            <a:r>
              <a:rPr lang="en-AU" sz="1600" baseline="30000">
                <a:latin typeface="Arial" panose="020B0604020202020204" pitchFamily="34" charset="0"/>
                <a:cs typeface="Arial" panose="020B0604020202020204" pitchFamily="34" charset="0"/>
              </a:rPr>
              <a:t>2</a:t>
            </a:r>
            <a:r>
              <a:rPr lang="en-AU" sz="1600">
                <a:latin typeface="Arial" panose="020B0604020202020204" pitchFamily="34" charset="0"/>
                <a:cs typeface="Arial" panose="020B0604020202020204" pitchFamily="34" charset="0"/>
              </a:rPr>
              <a:t> through DA</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Parking on-site, or verge in some cases</a:t>
            </a:r>
            <a:endParaRPr lang="en-AU" sz="1800">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741" b="2741"/>
          <a:stretch/>
        </p:blipFill>
        <p:spPr bwMode="auto">
          <a:xfrm>
            <a:off x="4000498" y="0"/>
            <a:ext cx="51435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149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81428"/>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323528" y="978669"/>
            <a:ext cx="3528392" cy="1028487"/>
          </a:xfrm>
          <a:prstGeom prst="rect">
            <a:avLst/>
          </a:prstGeom>
        </p:spPr>
        <p:txBody>
          <a:bodyPr wrap="square">
            <a:spAutoFit/>
          </a:bodyPr>
          <a:lstStyle/>
          <a:p>
            <a:pPr>
              <a:lnSpc>
                <a:spcPts val="2500"/>
              </a:lnSpc>
            </a:pPr>
            <a:r>
              <a:rPr lang="en-AU" sz="2800" b="1" kern="1400">
                <a:solidFill>
                  <a:srgbClr val="007D37"/>
                </a:solidFill>
                <a:latin typeface="Arial" panose="020B0604020202020204" pitchFamily="34" charset="0"/>
                <a:ea typeface="Times New Roman"/>
                <a:cs typeface="Arial" panose="020B0604020202020204" pitchFamily="34" charset="0"/>
              </a:rPr>
              <a:t>What can you do?</a:t>
            </a:r>
          </a:p>
          <a:p>
            <a:r>
              <a:rPr lang="en-AU" sz="2000" b="1" kern="1400">
                <a:solidFill>
                  <a:schemeClr val="bg1">
                    <a:lumMod val="50000"/>
                  </a:schemeClr>
                </a:solidFill>
                <a:latin typeface="Arial" panose="020B0604020202020204" pitchFamily="34" charset="0"/>
                <a:ea typeface="Times New Roman"/>
                <a:cs typeface="Calibri"/>
              </a:rPr>
              <a:t>Mobile food and drink outlets (food trucks)</a:t>
            </a:r>
          </a:p>
        </p:txBody>
      </p:sp>
      <p:sp>
        <p:nvSpPr>
          <p:cNvPr id="8" name="TextBox 7"/>
          <p:cNvSpPr txBox="1"/>
          <p:nvPr/>
        </p:nvSpPr>
        <p:spPr>
          <a:xfrm>
            <a:off x="323528" y="2067694"/>
            <a:ext cx="3528392" cy="2893100"/>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Up to one food truck as exempt development</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On your land or with owner’s consent</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Not necessary to sell produce from farm</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While no planning approval required, Council permit still required</a:t>
            </a:r>
            <a:endParaRPr lang="en-AU" sz="1600" i="1">
              <a:latin typeface="Arial" panose="020B0604020202020204" pitchFamily="34" charset="0"/>
              <a:cs typeface="Arial" panose="020B0604020202020204" pitchFamily="34" charset="0"/>
            </a:endParaRPr>
          </a:p>
          <a:p>
            <a:pPr marL="342900" indent="-342900">
              <a:spcBef>
                <a:spcPts val="600"/>
              </a:spcBef>
              <a:buClr>
                <a:srgbClr val="00B050"/>
              </a:buClr>
              <a:buSzPct val="87000"/>
              <a:buFont typeface="Arial" panose="020B0604020202020204" pitchFamily="34" charset="0"/>
              <a:buChar char="►"/>
            </a:pPr>
            <a:endParaRPr lang="en-AU" sz="1800">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809" r="16809"/>
          <a:stretch/>
        </p:blipFill>
        <p:spPr bwMode="auto">
          <a:xfrm>
            <a:off x="3996000" y="-1"/>
            <a:ext cx="5148000" cy="517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885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323528" y="978669"/>
            <a:ext cx="3528392" cy="720710"/>
          </a:xfrm>
          <a:prstGeom prst="rect">
            <a:avLst/>
          </a:prstGeom>
        </p:spPr>
        <p:txBody>
          <a:bodyPr wrap="square">
            <a:spAutoFit/>
          </a:bodyPr>
          <a:lstStyle/>
          <a:p>
            <a:pPr>
              <a:lnSpc>
                <a:spcPts val="2500"/>
              </a:lnSpc>
            </a:pPr>
            <a:r>
              <a:rPr lang="en-AU" sz="2800" b="1" kern="1400">
                <a:solidFill>
                  <a:srgbClr val="007D37"/>
                </a:solidFill>
                <a:latin typeface="Arial" panose="020B0604020202020204" pitchFamily="34" charset="0"/>
                <a:ea typeface="Times New Roman"/>
                <a:cs typeface="Arial" panose="020B0604020202020204" pitchFamily="34" charset="0"/>
              </a:rPr>
              <a:t>What can you do?</a:t>
            </a:r>
          </a:p>
          <a:p>
            <a:r>
              <a:rPr lang="en-AU" sz="2000" b="1" kern="1400">
                <a:solidFill>
                  <a:schemeClr val="bg1">
                    <a:lumMod val="50000"/>
                  </a:schemeClr>
                </a:solidFill>
                <a:latin typeface="Arial" panose="020B0604020202020204" pitchFamily="34" charset="0"/>
                <a:ea typeface="Times New Roman"/>
                <a:cs typeface="Calibri"/>
              </a:rPr>
              <a:t>Farm gate premises</a:t>
            </a:r>
          </a:p>
        </p:txBody>
      </p:sp>
      <p:sp>
        <p:nvSpPr>
          <p:cNvPr id="8" name="TextBox 7"/>
          <p:cNvSpPr txBox="1"/>
          <p:nvPr/>
        </p:nvSpPr>
        <p:spPr>
          <a:xfrm>
            <a:off x="323528" y="1849285"/>
            <a:ext cx="3528392" cy="2693045"/>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Providing visitors with agricultural products </a:t>
            </a:r>
            <a:r>
              <a:rPr lang="en-AU" sz="1600" u="sng">
                <a:latin typeface="Arial" panose="020B0604020202020204" pitchFamily="34" charset="0"/>
                <a:cs typeface="Arial" panose="020B0604020202020204" pitchFamily="34" charset="0"/>
              </a:rPr>
              <a:t>mostly</a:t>
            </a:r>
            <a:r>
              <a:rPr lang="en-AU" sz="1600">
                <a:latin typeface="Arial" panose="020B0604020202020204" pitchFamily="34" charset="0"/>
                <a:cs typeface="Arial" panose="020B0604020202020204" pitchFamily="34" charset="0"/>
              </a:rPr>
              <a:t> from farm</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Includes:</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Processing, packaging and sale of products</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Preparation and serving of food and drink</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Tastings or workshops</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Information and education</a:t>
            </a:r>
            <a:endParaRPr lang="en-AU" sz="2000">
              <a:solidFill>
                <a:schemeClr val="bg1">
                  <a:lumMod val="50000"/>
                </a:schemeClr>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8458"/>
          <a:stretch/>
        </p:blipFill>
        <p:spPr bwMode="auto">
          <a:xfrm>
            <a:off x="4000498" y="0"/>
            <a:ext cx="51435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766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323528" y="771550"/>
            <a:ext cx="3528392" cy="400110"/>
          </a:xfrm>
          <a:prstGeom prst="rect">
            <a:avLst/>
          </a:prstGeom>
        </p:spPr>
        <p:txBody>
          <a:bodyPr wrap="square">
            <a:spAutoFit/>
          </a:bodyPr>
          <a:lstStyle/>
          <a:p>
            <a:r>
              <a:rPr lang="en-AU" sz="2000" b="1" kern="1400">
                <a:solidFill>
                  <a:schemeClr val="bg1">
                    <a:lumMod val="50000"/>
                  </a:schemeClr>
                </a:solidFill>
                <a:latin typeface="Arial" panose="020B0604020202020204" pitchFamily="34" charset="0"/>
                <a:ea typeface="Times New Roman"/>
                <a:cs typeface="Calibri"/>
              </a:rPr>
              <a:t>Farm gate premises</a:t>
            </a:r>
          </a:p>
        </p:txBody>
      </p:sp>
      <p:sp>
        <p:nvSpPr>
          <p:cNvPr id="8" name="TextBox 7"/>
          <p:cNvSpPr txBox="1"/>
          <p:nvPr/>
        </p:nvSpPr>
        <p:spPr>
          <a:xfrm>
            <a:off x="323528" y="1203598"/>
            <a:ext cx="3600400" cy="3739485"/>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Exempt development:</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Up to 200m</a:t>
            </a:r>
            <a:r>
              <a:rPr lang="en-AU" sz="1600" baseline="30000">
                <a:solidFill>
                  <a:schemeClr val="bg1">
                    <a:lumMod val="50000"/>
                  </a:schemeClr>
                </a:solidFill>
                <a:latin typeface="Arial" panose="020B0604020202020204" pitchFamily="34" charset="0"/>
                <a:cs typeface="Arial" panose="020B0604020202020204" pitchFamily="34" charset="0"/>
              </a:rPr>
              <a:t>2</a:t>
            </a:r>
            <a:r>
              <a:rPr lang="en-AU" sz="1600">
                <a:solidFill>
                  <a:schemeClr val="bg1">
                    <a:lumMod val="50000"/>
                  </a:schemeClr>
                </a:solidFill>
                <a:latin typeface="Arial" panose="020B0604020202020204" pitchFamily="34" charset="0"/>
                <a:cs typeface="Arial" panose="020B0604020202020204" pitchFamily="34" charset="0"/>
              </a:rPr>
              <a:t> of existing building</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Max 100 visitors (excluding fruit and produce picking)</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Complying development:</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A new building up to 200m</a:t>
            </a:r>
            <a:r>
              <a:rPr lang="en-AU" sz="1600" baseline="30000">
                <a:solidFill>
                  <a:schemeClr val="bg1">
                    <a:lumMod val="50000"/>
                  </a:schemeClr>
                </a:solidFill>
                <a:latin typeface="Arial" panose="020B0604020202020204" pitchFamily="34" charset="0"/>
                <a:cs typeface="Arial" panose="020B0604020202020204" pitchFamily="34" charset="0"/>
              </a:rPr>
              <a:t>2</a:t>
            </a:r>
            <a:endParaRPr lang="en-AU" sz="1600">
              <a:solidFill>
                <a:schemeClr val="bg1">
                  <a:lumMod val="50000"/>
                </a:schemeClr>
              </a:solidFill>
              <a:latin typeface="Arial" panose="020B0604020202020204" pitchFamily="34" charset="0"/>
              <a:cs typeface="Arial" panose="020B0604020202020204" pitchFamily="34" charset="0"/>
            </a:endParaRP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Max 100 visitors</a:t>
            </a:r>
          </a:p>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Development application:</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A new building up to 300m</a:t>
            </a:r>
            <a:r>
              <a:rPr lang="en-AU" sz="1600" baseline="30000">
                <a:solidFill>
                  <a:schemeClr val="bg1">
                    <a:lumMod val="50000"/>
                  </a:schemeClr>
                </a:solidFill>
                <a:latin typeface="Arial" panose="020B0604020202020204" pitchFamily="34" charset="0"/>
                <a:cs typeface="Arial" panose="020B0604020202020204" pitchFamily="34" charset="0"/>
              </a:rPr>
              <a:t>2</a:t>
            </a:r>
            <a:endParaRPr lang="en-AU" sz="1600">
              <a:solidFill>
                <a:schemeClr val="bg1">
                  <a:lumMod val="50000"/>
                </a:schemeClr>
              </a:solidFill>
              <a:latin typeface="Arial" panose="020B0604020202020204" pitchFamily="34" charset="0"/>
              <a:cs typeface="Arial" panose="020B0604020202020204" pitchFamily="34" charset="0"/>
            </a:endParaRP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Max 100 visitors</a:t>
            </a:r>
          </a:p>
          <a:p>
            <a:pPr marL="800100" lvl="1" indent="-342900">
              <a:spcBef>
                <a:spcPts val="600"/>
              </a:spcBef>
              <a:buClr>
                <a:srgbClr val="00B050"/>
              </a:buClr>
              <a:buSzPct val="87000"/>
              <a:buFont typeface="Arial" panose="020B0604020202020204" pitchFamily="34" charset="0"/>
              <a:buChar char="►"/>
            </a:pPr>
            <a:endParaRPr lang="en-AU" sz="1600">
              <a:solidFill>
                <a:schemeClr val="bg1">
                  <a:lumMod val="50000"/>
                </a:schemeClr>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r="16667"/>
          <a:stretch/>
        </p:blipFill>
        <p:spPr bwMode="auto">
          <a:xfrm>
            <a:off x="4000498" y="0"/>
            <a:ext cx="51435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210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52853"/>
            <a:ext cx="9144000" cy="119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5486"/>
            <a:ext cx="710998" cy="668820"/>
          </a:xfrm>
          <a:prstGeom prst="rect">
            <a:avLst/>
          </a:prstGeom>
        </p:spPr>
      </p:pic>
      <p:sp>
        <p:nvSpPr>
          <p:cNvPr id="6" name="Rectangle 5"/>
          <p:cNvSpPr/>
          <p:nvPr/>
        </p:nvSpPr>
        <p:spPr>
          <a:xfrm>
            <a:off x="323528" y="978669"/>
            <a:ext cx="3528392" cy="720710"/>
          </a:xfrm>
          <a:prstGeom prst="rect">
            <a:avLst/>
          </a:prstGeom>
        </p:spPr>
        <p:txBody>
          <a:bodyPr wrap="square">
            <a:spAutoFit/>
          </a:bodyPr>
          <a:lstStyle/>
          <a:p>
            <a:pPr>
              <a:lnSpc>
                <a:spcPts val="2500"/>
              </a:lnSpc>
            </a:pPr>
            <a:r>
              <a:rPr lang="en-AU" sz="2800" b="1" kern="1400">
                <a:solidFill>
                  <a:srgbClr val="007D37"/>
                </a:solidFill>
                <a:latin typeface="Arial" panose="020B0604020202020204" pitchFamily="34" charset="0"/>
                <a:ea typeface="Times New Roman"/>
                <a:cs typeface="Arial" panose="020B0604020202020204" pitchFamily="34" charset="0"/>
              </a:rPr>
              <a:t>What can you do?</a:t>
            </a:r>
          </a:p>
          <a:p>
            <a:r>
              <a:rPr lang="en-AU" sz="2000" b="1" kern="1400">
                <a:solidFill>
                  <a:schemeClr val="bg1">
                    <a:lumMod val="50000"/>
                  </a:schemeClr>
                </a:solidFill>
                <a:latin typeface="Arial" panose="020B0604020202020204" pitchFamily="34" charset="0"/>
                <a:ea typeface="Times New Roman"/>
                <a:cs typeface="Calibri"/>
              </a:rPr>
              <a:t>Farm experience premises</a:t>
            </a:r>
          </a:p>
        </p:txBody>
      </p:sp>
      <p:sp>
        <p:nvSpPr>
          <p:cNvPr id="8" name="TextBox 7"/>
          <p:cNvSpPr txBox="1"/>
          <p:nvPr/>
        </p:nvSpPr>
        <p:spPr>
          <a:xfrm>
            <a:off x="323528" y="1849285"/>
            <a:ext cx="3528392" cy="2693045"/>
          </a:xfrm>
          <a:prstGeom prst="rect">
            <a:avLst/>
          </a:prstGeom>
          <a:noFill/>
        </p:spPr>
        <p:txBody>
          <a:bodyPr wrap="square" rtlCol="0">
            <a:spAutoFit/>
          </a:bodyPr>
          <a:lstStyle/>
          <a:p>
            <a:pPr marL="342900" indent="-342900">
              <a:spcBef>
                <a:spcPts val="600"/>
              </a:spcBef>
              <a:buClr>
                <a:srgbClr val="00B050"/>
              </a:buClr>
              <a:buSzPct val="87000"/>
              <a:buFont typeface="Arial" panose="020B0604020202020204" pitchFamily="34" charset="0"/>
              <a:buChar char="►"/>
            </a:pPr>
            <a:r>
              <a:rPr lang="en-AU" sz="1600">
                <a:latin typeface="Arial" panose="020B0604020202020204" pitchFamily="34" charset="0"/>
                <a:cs typeface="Arial" panose="020B0604020202020204" pitchFamily="34" charset="0"/>
              </a:rPr>
              <a:t>Small-scale and low-impact tourist or recreational activities including:</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Horse riding</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Farm tours</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Functions and conferences</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Farm field days</a:t>
            </a:r>
          </a:p>
          <a:p>
            <a:pPr marL="800100" lvl="1" indent="-342900">
              <a:spcBef>
                <a:spcPts val="600"/>
              </a:spcBef>
              <a:buClr>
                <a:srgbClr val="00B050"/>
              </a:buClr>
              <a:buSzPct val="87000"/>
              <a:buFont typeface="Arial" panose="020B0604020202020204" pitchFamily="34" charset="0"/>
              <a:buChar char="►"/>
            </a:pPr>
            <a:r>
              <a:rPr lang="en-AU" sz="1600">
                <a:solidFill>
                  <a:schemeClr val="bg1">
                    <a:lumMod val="50000"/>
                  </a:schemeClr>
                </a:solidFill>
                <a:latin typeface="Arial" panose="020B0604020202020204" pitchFamily="34" charset="0"/>
                <a:cs typeface="Arial" panose="020B0604020202020204" pitchFamily="34" charset="0"/>
              </a:rPr>
              <a:t>Yoga, art or cultural workshops, weddings</a:t>
            </a:r>
            <a:endParaRPr lang="en-AU" sz="2000">
              <a:solidFill>
                <a:schemeClr val="bg1">
                  <a:lumMod val="50000"/>
                </a:schemeClr>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810A75D4-A224-DE69-AA43-B36210A15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r="16667"/>
          <a:stretch/>
        </p:blipFill>
        <p:spPr bwMode="auto">
          <a:xfrm>
            <a:off x="4000498" y="0"/>
            <a:ext cx="51435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36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13259</TotalTime>
  <Words>1710</Words>
  <Application>Microsoft Office PowerPoint</Application>
  <PresentationFormat>On-screen Show (16:9)</PresentationFormat>
  <Paragraphs>211</Paragraphs>
  <Slides>25</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Lismore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Tina Irish</dc:creator>
  <cp:lastModifiedBy>Wil Polson</cp:lastModifiedBy>
  <cp:revision>2</cp:revision>
  <cp:lastPrinted>2018-07-31T01:24:23Z</cp:lastPrinted>
  <dcterms:created xsi:type="dcterms:W3CDTF">2015-09-17T23:50:26Z</dcterms:created>
  <dcterms:modified xsi:type="dcterms:W3CDTF">2024-09-04T04:05:58Z</dcterms:modified>
</cp:coreProperties>
</file>